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</p:sldIdLst>
  <p:sldSz cy="6858000" cx="12192000"/>
  <p:notesSz cx="6858000" cy="9144000"/>
  <p:embeddedFontLst>
    <p:embeddedFont>
      <p:font typeface="Roboto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8" roundtripDataSignature="AMtx7mgZ3neblCt+vSyAgf6jX2W4qUnQ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font" Target="fonts/Roboto-bold.fntdata"/><Relationship Id="rId10" Type="http://schemas.openxmlformats.org/officeDocument/2006/relationships/slide" Target="slides/slide6.xml"/><Relationship Id="rId54" Type="http://schemas.openxmlformats.org/officeDocument/2006/relationships/font" Target="fonts/Roboto-regular.fntdata"/><Relationship Id="rId13" Type="http://schemas.openxmlformats.org/officeDocument/2006/relationships/slide" Target="slides/slide9.xml"/><Relationship Id="rId57" Type="http://schemas.openxmlformats.org/officeDocument/2006/relationships/font" Target="fonts/Roboto-boldItalic.fntdata"/><Relationship Id="rId12" Type="http://schemas.openxmlformats.org/officeDocument/2006/relationships/slide" Target="slides/slide8.xml"/><Relationship Id="rId56" Type="http://schemas.openxmlformats.org/officeDocument/2006/relationships/font" Target="fonts/Roboto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58" Type="http://customschemas.google.com/relationships/presentationmetadata" Target="meta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4bac36dbd5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" name="Google Shape;97;g34bac36dbd5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70158642d6_0_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70158642d6_0_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270158642d6_0_1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70158642d6_0_1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70158642d6_0_1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270158642d6_0_1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70158642d6_0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70158642d6_0_1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270158642d6_0_1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70158642d6_0_7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70158642d6_0_7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270158642d6_0_7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70158642d6_0_7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70158642d6_0_7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270158642d6_0_7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70158642d6_0_7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70158642d6_0_7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270158642d6_0_7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70158642d6_0_8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70158642d6_0_8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270158642d6_0_8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70158642d6_0_7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70158642d6_0_7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270158642d6_0_7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d25b4b9e83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d25b4b9e83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2d25b4b9e83_0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d25b4b9e83_0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d25b4b9e83_0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2d25b4b9e83_0_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cbe5b11666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cbe5b11666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2cbe5b11666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d25b4b9e83_0_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d25b4b9e83_0_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2d25b4b9e83_0_1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d25b4b9e83_0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d25b4b9e83_0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2d25b4b9e83_0_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70158642d6_0_1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70158642d6_0_1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270158642d6_0_1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70158642d6_0_5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70158642d6_0_5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270158642d6_0_5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70158642d6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70158642d6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270158642d6_0_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70158642d6_0_6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70158642d6_0_6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270158642d6_0_6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70158642d6_0_7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70158642d6_0_7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270158642d6_0_7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70158642d6_0_6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70158642d6_0_6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270158642d6_0_6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70158642d6_0_7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70158642d6_0_7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270158642d6_0_7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70158642d6_0_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70158642d6_0_1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270158642d6_0_1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70158642d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70158642d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270158642d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70158642d6_0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70158642d6_0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270158642d6_0_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70400c0d60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70400c0d60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270400c0d60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70400c0d60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70400c0d60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270400c0d60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70400c0d60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70400c0d60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270400c0d60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70400c0d60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70400c0d60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270400c0d60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70400c0d60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70400c0d60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g270400c0d60_0_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d25b4b9e83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d25b4b9e83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2d25b4b9e83_0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d25b4b9e83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d25b4b9e83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2d25b4b9e83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70158642d6_0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70158642d6_0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270158642d6_0_1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70158642d6_0_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70158642d6_0_1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270158642d6_0_1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cbe5b11666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cbe5b11666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2cbe5b11666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d25b4b9e83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d25b4b9e83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g2d25b4b9e83_0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d25b4b9e83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d25b4b9e83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g2d25b4b9e83_0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d25b4b9e83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d25b4b9e83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g2d25b4b9e83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70400c0d60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70400c0d60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270400c0d60_0_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70400c0d60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70400c0d60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270400c0d60_0_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d25b4b9e83_0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4" name="Google Shape;524;g2d25b4b9e83_0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70158642d6_0_5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70158642d6_0_5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g270158642d6_0_5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70158642d6_0_5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70158642d6_0_5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270158642d6_0_5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4e787fa399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4e787fa399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g34e787fa399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7" name="Google Shape;55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cbe5b11666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cbe5b11666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2cbe5b11666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cbe5b11666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cbe5b11666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2cbe5b11666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d25b4b9e83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d25b4b9e83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2d25b4b9e83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70158642d6_0_5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70158642d6_0_5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270158642d6_0_5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70158642d6_0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70158642d6_0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270158642d6_0_1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8" name="Google Shape;68;p2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2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Blue A" showMasterSp="0">
  <p:cSld name="Title Blue A">
    <p:bg>
      <p:bgPr>
        <a:solidFill>
          <a:srgbClr val="184A86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4bac36dbd5_0_91"/>
          <p:cNvSpPr txBox="1"/>
          <p:nvPr>
            <p:ph type="title"/>
          </p:nvPr>
        </p:nvSpPr>
        <p:spPr>
          <a:xfrm>
            <a:off x="1895475" y="3585279"/>
            <a:ext cx="109728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Arial"/>
              <a:buNone/>
              <a:defRPr sz="75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93" name="Google Shape;93;g34bac36dbd5_0_91"/>
          <p:cNvSpPr txBox="1"/>
          <p:nvPr>
            <p:ph idx="1" type="body"/>
          </p:nvPr>
        </p:nvSpPr>
        <p:spPr>
          <a:xfrm>
            <a:off x="1895475" y="3182315"/>
            <a:ext cx="10296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C7FD"/>
              </a:buClr>
              <a:buSzPts val="1600"/>
              <a:buNone/>
              <a:defRPr b="1" i="0" sz="1600">
                <a:solidFill>
                  <a:srgbClr val="00C7F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94" name="Google Shape;94;g34bac36dbd5_0_91"/>
          <p:cNvSpPr txBox="1"/>
          <p:nvPr>
            <p:ph idx="2" type="body"/>
          </p:nvPr>
        </p:nvSpPr>
        <p:spPr>
          <a:xfrm>
            <a:off x="1908348" y="4778609"/>
            <a:ext cx="102837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Content">
  <p:cSld name="Title &amp;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Calibri"/>
              <a:buNone/>
              <a:defRPr sz="4000">
                <a:solidFill>
                  <a:srgbClr val="52525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" type="body"/>
          </p:nvPr>
        </p:nvSpPr>
        <p:spPr>
          <a:xfrm>
            <a:off x="571370" y="1673454"/>
            <a:ext cx="11010900" cy="45749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ntent Columns">
  <p:cSld name="Title &amp; 2 Content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7"/>
          <p:cNvSpPr txBox="1"/>
          <p:nvPr>
            <p:ph type="title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Calibri"/>
              <a:buNone/>
              <a:defRPr sz="4000">
                <a:solidFill>
                  <a:srgbClr val="52525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" type="body"/>
          </p:nvPr>
        </p:nvSpPr>
        <p:spPr>
          <a:xfrm>
            <a:off x="571500" y="1673402"/>
            <a:ext cx="5288525" cy="45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17"/>
          <p:cNvSpPr txBox="1"/>
          <p:nvPr>
            <p:ph idx="2" type="body"/>
          </p:nvPr>
        </p:nvSpPr>
        <p:spPr>
          <a:xfrm>
            <a:off x="6289113" y="1673402"/>
            <a:ext cx="5288525" cy="45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2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2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hyperlink" Target="https://llvm.org/devmtg/2023-10/slides/techtalks/Zinenko-MLIRisNotAnMLCompiler.pdf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mlir.llvm.org/docs/Passes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hyperlink" Target="http://lastweek.io/notes/MLIR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llvm/llvm-project/blob/76aa042dde6ba9ba57c680950f5818259ee02690/mlir/test/Dialect/Tosa/ops.mlir#L226C12-L226C20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5.png"/><Relationship Id="rId7" Type="http://schemas.openxmlformats.org/officeDocument/2006/relationships/hyperlink" Target="https://godbolt.org/z/T9G4zPb99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llvm/llvm-project/blob/76aa042dde6ba9ba57c680950f5818259ee02690/mlir/test/Dialect/Linalg/affine.mlir#L6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17.png"/><Relationship Id="rId6" Type="http://schemas.openxmlformats.org/officeDocument/2006/relationships/image" Target="../media/image5.png"/><Relationship Id="rId7" Type="http://schemas.openxmlformats.org/officeDocument/2006/relationships/hyperlink" Target="https://godbolt.org/z/b3jjfhx6j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5.png"/><Relationship Id="rId6" Type="http://schemas.openxmlformats.org/officeDocument/2006/relationships/hyperlink" Target="https://godbolt.org/z/T3q1qzxqc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5.png"/><Relationship Id="rId6" Type="http://schemas.openxmlformats.org/officeDocument/2006/relationships/hyperlink" Target="https://godbolt.org/z/Yd47xj6df" TargetMode="External"/><Relationship Id="rId7" Type="http://schemas.openxmlformats.org/officeDocument/2006/relationships/hyperlink" Target="https://sunfishcode.github.io/blog/2018/10/22/Canonicalization.html" TargetMode="External"/><Relationship Id="rId8" Type="http://schemas.openxmlformats.org/officeDocument/2006/relationships/hyperlink" Target="https://mlir.llvm.org/docs/Canonicalization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11.png"/><Relationship Id="rId5" Type="http://schemas.openxmlformats.org/officeDocument/2006/relationships/hyperlink" Target="https://github.com/llvm/llvm-project/blob/7a484d3a1f630ba9ce7b22e744818be974971470/mlir/include/mlir/Dialect/Arith/IR/ArithOps.td#L244" TargetMode="External"/><Relationship Id="rId6" Type="http://schemas.openxmlformats.org/officeDocument/2006/relationships/hyperlink" Target="https://github.com/llvm/llvm-project/blob/02dfbbff1937b3e2c1ee1cd4a5ad0a9f03ee23ea/mlir/lib/Dialect/Arith/IR/ArithOps.cpp#L319-L323" TargetMode="External"/><Relationship Id="rId7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hyperlink" Target="https://github.com/llvm/llvm-project/blob/02dfbbff1937b3e2c1ee1cd4a5ad0a9f03ee23ea/mlir/lib/Dialect/Arith/IR/ArithCanonicalization.td#L35-L93" TargetMode="External"/><Relationship Id="rId5" Type="http://schemas.openxmlformats.org/officeDocument/2006/relationships/image" Target="../media/image18.png"/><Relationship Id="rId6" Type="http://schemas.openxmlformats.org/officeDocument/2006/relationships/hyperlink" Target="https://github.com/llvm/llvm-project/blob/02dfbbff1937b3e2c1ee1cd4a5ad0a9f03ee23ea/mlir/lib/Dialect/Tosa/IR/TosaCanonicalizations.cpp#L67C15-L76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mlir.llvm.org/docs/PatternRewriter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hyperlink" Target="https://medium.com/sniper-ai/mlir-tutorial-create-your-custom-dialect-lowering-to-llvm-ir-dialect-system-1-1f125a6a3008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llvm/llvm-project/tree/main/mlir/include/mlir/Dialect/Math" TargetMode="External"/><Relationship Id="rId4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mlir.llvm.org/docs/DefiningDialects/AttributesAndTypes/" TargetMode="External"/><Relationship Id="rId4" Type="http://schemas.openxmlformats.org/officeDocument/2006/relationships/hyperlink" Target="https://github.com/llvm/llvm-project/blob/main/mlir/include/mlir/Dialect/Arith/IR/ArithBase.td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mlir.llvm.org/docs/DefiningDialects/Operations/" TargetMode="External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Relationship Id="rId6" Type="http://schemas.openxmlformats.org/officeDocument/2006/relationships/image" Target="../media/image30.png"/><Relationship Id="rId7" Type="http://schemas.openxmlformats.org/officeDocument/2006/relationships/hyperlink" Target="https://github.com/llvm/llvm-project/blob/76aa042dde6ba9ba57c680950f5818259ee02690/mlir/include/mlir/Dialect/Arith/IR/ArithOps.td#L209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hyperlink" Target="http://lastweek.io/notes/MLIR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mlir.llvm.org/docs/PassManagement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Relationship Id="rId4" Type="http://schemas.openxmlformats.org/officeDocument/2006/relationships/hyperlink" Target="https://mlir.llvm.org/docs/Passes/#-loop-invariant-code-motion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Relationship Id="rId4" Type="http://schemas.openxmlformats.org/officeDocument/2006/relationships/hyperlink" Target="https://github.com/llvm/llvm-project/blob/76aa042dde6ba9ba57c680950f5818259ee02690/mlir/include/mlir/Transforms/Passes.td#L336-L339" TargetMode="External"/><Relationship Id="rId5" Type="http://schemas.openxmlformats.org/officeDocument/2006/relationships/hyperlink" Target="https://github.com/llvm/llvm-project/blob/76aa042dde6ba9ba57c680950f5818259ee02690/mlir/include/mlir/Transforms/Passes.h#L78-L80" TargetMode="External"/><Relationship Id="rId6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Relationship Id="rId4" Type="http://schemas.openxmlformats.org/officeDocument/2006/relationships/hyperlink" Target="https://github.com/llvm/llvm-project/blob/76aa042dde6ba9ba57c680950f5818259ee02690/mlir/test/lib/Dialect/Linalg/TestLinalgFusionTransforms.cpp#L91C22-L91C28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Relationship Id="rId4" Type="http://schemas.openxmlformats.org/officeDocument/2006/relationships/image" Target="../media/image36.png"/><Relationship Id="rId5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github.com/llvm/llvm-project/blob/ffc9a30938ae5c42c03f9c563db1465876b4def6/mlir/lib/Transforms/TopologicalSort.cpp#L26" TargetMode="External"/><Relationship Id="rId4" Type="http://schemas.openxmlformats.org/officeDocument/2006/relationships/image" Target="../media/image34.png"/><Relationship Id="rId5" Type="http://schemas.openxmlformats.org/officeDocument/2006/relationships/image" Target="../media/image31.png"/><Relationship Id="rId6" Type="http://schemas.openxmlformats.org/officeDocument/2006/relationships/hyperlink" Target="https://github.com/llvm/llvm-project/blob/ffc9a30938ae5c42c03f9c563db1465876b4def6/mlir/lib/Analysis/Liveness.cpp#L70" TargetMode="External"/><Relationship Id="rId7" Type="http://schemas.openxmlformats.org/officeDocument/2006/relationships/image" Target="../media/image35.png"/><Relationship Id="rId8" Type="http://schemas.openxmlformats.org/officeDocument/2006/relationships/hyperlink" Target="https://github.com/llvm/llvm-project/blob/ffc9a30938ae5c42c03f9c563db1465876b4def6/mlir/test/lib/Dialect/SCF/TestLoopUnrolling.cpp#L57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mlir.llvm.org/docs/CAPI/" TargetMode="External"/><Relationship Id="rId4" Type="http://schemas.openxmlformats.org/officeDocument/2006/relationships/hyperlink" Target="https://mlir.llvm.org/docs/Bindings/Python/" TargetMode="External"/><Relationship Id="rId5" Type="http://schemas.openxmlformats.org/officeDocument/2006/relationships/hyperlink" Target="https://github.com/raviqqe/melior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png"/><Relationship Id="rId4" Type="http://schemas.openxmlformats.org/officeDocument/2006/relationships/image" Target="../media/image42.png"/><Relationship Id="rId5" Type="http://schemas.openxmlformats.org/officeDocument/2006/relationships/hyperlink" Target="https://mlir.llvm.org/docs/Bindings/Python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github.com/Xilinx/mlir-aie/blob/b8d512fa4368f5f9c77b76835323990e73cc099c/python/compiler/util.py#L414" TargetMode="External"/><Relationship Id="rId4" Type="http://schemas.openxmlformats.org/officeDocument/2006/relationships/hyperlink" Target="https://github.com/ingomueller-net/xdsl/blob/e67c2e00351cb7073dfa91a7e0e8e6e65bc60632/src/xdsl/mlir_converter.py#L129" TargetMode="External"/><Relationship Id="rId5" Type="http://schemas.openxmlformats.org/officeDocument/2006/relationships/hyperlink" Target="https://github.com/microsoft/triton-shared/blob/e771c1e604c9c8883e50ed8f0e13c647156aa7c3/backend/compiler.py#L172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mlir.llvm.org/docs/Tools/mlir-reduce/" TargetMode="External"/><Relationship Id="rId4" Type="http://schemas.openxmlformats.org/officeDocument/2006/relationships/hyperlink" Target="https://mlir.llvm.org/getting_started/Debugging/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mlir.llvm.org/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mlir.llvm.org/docs/PassManagement/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forms.gle/1W5MqDQNfpvq35sUA" TargetMode="External"/><Relationship Id="rId4" Type="http://schemas.openxmlformats.org/officeDocument/2006/relationships/hyperlink" Target="mailto:me@gooddoog.ru" TargetMode="External"/><Relationship Id="rId5" Type="http://schemas.openxmlformats.org/officeDocument/2006/relationships/image" Target="../media/image40.png"/><Relationship Id="rId6" Type="http://schemas.openxmlformats.org/officeDocument/2006/relationships/image" Target="../media/image4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forms.gle/HbN5qJU1sViVkSSP6" TargetMode="External"/><Relationship Id="rId4" Type="http://schemas.openxmlformats.org/officeDocument/2006/relationships/hyperlink" Target="mailto:me@gooddoog.ru" TargetMode="External"/><Relationship Id="rId5" Type="http://schemas.openxmlformats.org/officeDocument/2006/relationships/image" Target="../media/image38.png"/><Relationship Id="rId6" Type="http://schemas.openxmlformats.org/officeDocument/2006/relationships/image" Target="../media/image4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www.youtube.com/playlist?list=PLlONLmJCfHTo9WYfsoQvwjsa5ZB6hjOG5" TargetMode="External"/><Relationship Id="rId4" Type="http://schemas.openxmlformats.org/officeDocument/2006/relationships/hyperlink" Target="https://www.youtube.com/watch?v=qzljG6DKgic" TargetMode="External"/><Relationship Id="rId9" Type="http://schemas.openxmlformats.org/officeDocument/2006/relationships/hyperlink" Target="https://www.eecs.harvard.edu/~htk/publication/2019-mapl-tillet-kung-cox.pdf" TargetMode="External"/><Relationship Id="rId5" Type="http://schemas.openxmlformats.org/officeDocument/2006/relationships/hyperlink" Target="https://www.youtube.com/watch?v=lXAp6ZAWyBY" TargetMode="External"/><Relationship Id="rId6" Type="http://schemas.openxmlformats.org/officeDocument/2006/relationships/hyperlink" Target="https://www.lei.chat/posts/mlir-codegen-dialects-for-machine-learning-compilers/" TargetMode="External"/><Relationship Id="rId7" Type="http://schemas.openxmlformats.org/officeDocument/2006/relationships/hyperlink" Target="https://rcs.uwaterloo.ca/~ali/cs842-s23/papers/mlir.pdf" TargetMode="External"/><Relationship Id="rId8" Type="http://schemas.openxmlformats.org/officeDocument/2006/relationships/hyperlink" Target="https://arxiv.org/pdf/2002.11054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llvm/llvm-project/tree/main/mlir/lib/Target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hyperlink" Target="https://godbolt.org/z/x5zjxbq4T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hyperlink" Target="https://godbolt.org/z/75a8xTrGx" TargetMode="External"/><Relationship Id="rId6" Type="http://schemas.openxmlformats.org/officeDocument/2006/relationships/hyperlink" Target="https://godbolt.org/z/z9s9q1x1P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hyperlink" Target="https://llvm.org/devmtg/2023-10/slides/techtalks/Zinenko-MLIRisNotAnMLCompiler.pdf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4bac36dbd5_0_0"/>
          <p:cNvSpPr txBox="1"/>
          <p:nvPr>
            <p:ph type="title"/>
          </p:nvPr>
        </p:nvSpPr>
        <p:spPr>
          <a:xfrm>
            <a:off x="1895475" y="3585275"/>
            <a:ext cx="61923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Arial"/>
              <a:buNone/>
            </a:pPr>
            <a:r>
              <a:rPr lang="en-US"/>
              <a:t>Compilers 101</a:t>
            </a:r>
            <a:endParaRPr/>
          </a:p>
        </p:txBody>
      </p:sp>
      <p:sp>
        <p:nvSpPr>
          <p:cNvPr id="100" name="Google Shape;100;g34bac36dbd5_0_0"/>
          <p:cNvSpPr txBox="1"/>
          <p:nvPr>
            <p:ph idx="2" type="body"/>
          </p:nvPr>
        </p:nvSpPr>
        <p:spPr>
          <a:xfrm>
            <a:off x="1908350" y="4778600"/>
            <a:ext cx="82260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MLIR - Part 2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70158642d6_0_161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Rewind back to LLVM IR</a:t>
            </a:r>
            <a:endParaRPr/>
          </a:p>
        </p:txBody>
      </p:sp>
      <p:sp>
        <p:nvSpPr>
          <p:cNvPr id="185" name="Google Shape;185;g270158642d6_0_161"/>
          <p:cNvSpPr txBox="1"/>
          <p:nvPr>
            <p:ph idx="1" type="body"/>
          </p:nvPr>
        </p:nvSpPr>
        <p:spPr>
          <a:xfrm>
            <a:off x="571375" y="1673450"/>
            <a:ext cx="11010900" cy="518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LLVM IR passes classifications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Types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Analysis pass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Transformation pass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Utility pass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Run scope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Module pass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Function pass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Loop pass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…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What about MLIR classification?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It could be the same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but in addition to that usually people outline different classification rules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70158642d6_0_151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270158642d6_0_151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g270158642d6_0_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34" y="-304800"/>
            <a:ext cx="1216033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270158642d6_0_151"/>
          <p:cNvSpPr txBox="1"/>
          <p:nvPr/>
        </p:nvSpPr>
        <p:spPr>
          <a:xfrm>
            <a:off x="-19175" y="6457800"/>
            <a:ext cx="1219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https://llvm.org/devmtg/2023-10/slides/techtalks/Zinenko-MLIRisNotAnMLCompiler.pdf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70158642d6_0_107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Available</a:t>
            </a:r>
            <a:r>
              <a:rPr lang="en-US"/>
              <a:t> transformations</a:t>
            </a:r>
            <a:endParaRPr/>
          </a:p>
        </p:txBody>
      </p:sp>
      <p:sp>
        <p:nvSpPr>
          <p:cNvPr id="201" name="Google Shape;201;g270158642d6_0_107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Reference page: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https://mlir.llvm.org/docs/Passes/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70158642d6_0_768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Lowering</a:t>
            </a:r>
            <a:endParaRPr/>
          </a:p>
        </p:txBody>
      </p:sp>
      <p:sp>
        <p:nvSpPr>
          <p:cNvPr id="208" name="Google Shape;208;g270158642d6_0_768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Lowering is the process of transforming a high-level representation of a program into a lower-level representation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Lowering involves transforming this high-level representation into a more concrete, lower-level representation that is closer to the target hardware's capabilities and constraints.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One of common lowering pipelines: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</a:rPr>
              <a:t>ML framework/DSL -&gt;</a:t>
            </a:r>
            <a:r>
              <a:rPr lang="en-US"/>
              <a:t> (TOSA) -&gt; Linalg -&gt; Affine -&gt; SCF -&gt; LLVM </a:t>
            </a:r>
            <a:r>
              <a:rPr lang="en-US">
                <a:solidFill>
                  <a:srgbClr val="0070C0"/>
                </a:solidFill>
              </a:rPr>
              <a:t>-&gt; LLVM IR</a:t>
            </a:r>
            <a:endParaRPr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70158642d6_0_787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Lowering</a:t>
            </a:r>
            <a:endParaRPr/>
          </a:p>
        </p:txBody>
      </p:sp>
      <p:pic>
        <p:nvPicPr>
          <p:cNvPr id="215" name="Google Shape;215;g270158642d6_0_7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287" y="1807700"/>
            <a:ext cx="9140075" cy="336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270158642d6_0_787"/>
          <p:cNvSpPr txBox="1"/>
          <p:nvPr/>
        </p:nvSpPr>
        <p:spPr>
          <a:xfrm>
            <a:off x="8928100" y="55101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http://lastweek.io/notes/MLIR/</a:t>
            </a:r>
            <a:r>
              <a:rPr lang="en-US"/>
              <a:t> </a:t>
            </a:r>
            <a:endParaRPr/>
          </a:p>
        </p:txBody>
      </p:sp>
      <p:sp>
        <p:nvSpPr>
          <p:cNvPr id="217" name="Google Shape;217;g270158642d6_0_787"/>
          <p:cNvSpPr txBox="1"/>
          <p:nvPr/>
        </p:nvSpPr>
        <p:spPr>
          <a:xfrm>
            <a:off x="190263" y="5623850"/>
            <a:ext cx="113841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of common lowering pipelines: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ML framework/DSL -&gt;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(TOSA) -&gt; Linalg -&gt; Affine -&gt; SCF -&gt; LLVM </a:t>
            </a:r>
            <a:r>
              <a:rPr lang="en-US" sz="2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-&gt; LLVM IR</a:t>
            </a:r>
            <a:endParaRPr/>
          </a:p>
        </p:txBody>
      </p:sp>
      <p:sp>
        <p:nvSpPr>
          <p:cNvPr id="218" name="Google Shape;218;g270158642d6_0_787"/>
          <p:cNvSpPr/>
          <p:nvPr/>
        </p:nvSpPr>
        <p:spPr>
          <a:xfrm>
            <a:off x="275500" y="6139500"/>
            <a:ext cx="2833800" cy="511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g270158642d6_0_787"/>
          <p:cNvSpPr/>
          <p:nvPr/>
        </p:nvSpPr>
        <p:spPr>
          <a:xfrm>
            <a:off x="3463450" y="6149575"/>
            <a:ext cx="5824800" cy="51180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g270158642d6_0_787"/>
          <p:cNvSpPr/>
          <p:nvPr/>
        </p:nvSpPr>
        <p:spPr>
          <a:xfrm>
            <a:off x="9691575" y="6139500"/>
            <a:ext cx="1313400" cy="5118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g270158642d6_0_787"/>
          <p:cNvSpPr/>
          <p:nvPr/>
        </p:nvSpPr>
        <p:spPr>
          <a:xfrm>
            <a:off x="1106825" y="1524000"/>
            <a:ext cx="2179500" cy="3986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g270158642d6_0_787"/>
          <p:cNvSpPr/>
          <p:nvPr/>
        </p:nvSpPr>
        <p:spPr>
          <a:xfrm>
            <a:off x="3335325" y="1524000"/>
            <a:ext cx="2597700" cy="398610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270158642d6_0_787"/>
          <p:cNvSpPr/>
          <p:nvPr/>
        </p:nvSpPr>
        <p:spPr>
          <a:xfrm>
            <a:off x="5982025" y="1524000"/>
            <a:ext cx="1820700" cy="39861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70158642d6_0_756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TOSA to Linalg</a:t>
            </a:r>
            <a:endParaRPr/>
          </a:p>
        </p:txBody>
      </p:sp>
      <p:sp>
        <p:nvSpPr>
          <p:cNvPr id="230" name="Google Shape;230;g270158642d6_0_756"/>
          <p:cNvSpPr txBox="1"/>
          <p:nvPr/>
        </p:nvSpPr>
        <p:spPr>
          <a:xfrm>
            <a:off x="5756000" y="1584125"/>
            <a:ext cx="616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https://github.com/llvm/llvm-project/blob/76aa042dde6ba9ba57c680950f5818259ee02690/mlir/test/Dialect/Tosa/ops.mlir#L226C12-L226C20</a:t>
            </a:r>
            <a:r>
              <a:rPr lang="en-US"/>
              <a:t> </a:t>
            </a:r>
            <a:endParaRPr/>
          </a:p>
        </p:txBody>
      </p:sp>
      <p:pic>
        <p:nvPicPr>
          <p:cNvPr id="231" name="Google Shape;231;g270158642d6_0_7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2600" y="2465165"/>
            <a:ext cx="9348451" cy="847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g270158642d6_0_756"/>
          <p:cNvCxnSpPr/>
          <p:nvPr/>
        </p:nvCxnSpPr>
        <p:spPr>
          <a:xfrm>
            <a:off x="6076825" y="3313141"/>
            <a:ext cx="0" cy="93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3" name="Google Shape;233;g270158642d6_0_7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8050" y="4254326"/>
            <a:ext cx="8477550" cy="227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270158642d6_0_756"/>
          <p:cNvSpPr txBox="1"/>
          <p:nvPr/>
        </p:nvSpPr>
        <p:spPr>
          <a:xfrm>
            <a:off x="738025" y="3583638"/>
            <a:ext cx="533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mlir-opt </a:t>
            </a:r>
            <a:r>
              <a:rPr lang="en-US"/>
              <a:t>-pass-pipeline="builtin.module(func.func(tosa-to-linalg))"</a:t>
            </a:r>
            <a:endParaRPr/>
          </a:p>
        </p:txBody>
      </p:sp>
      <p:grpSp>
        <p:nvGrpSpPr>
          <p:cNvPr id="235" name="Google Shape;235;g270158642d6_0_756"/>
          <p:cNvGrpSpPr/>
          <p:nvPr/>
        </p:nvGrpSpPr>
        <p:grpSpPr>
          <a:xfrm>
            <a:off x="6640300" y="629963"/>
            <a:ext cx="5188500" cy="445275"/>
            <a:chOff x="289925" y="5611838"/>
            <a:chExt cx="5188500" cy="445275"/>
          </a:xfrm>
        </p:grpSpPr>
        <p:sp>
          <p:nvSpPr>
            <p:cNvPr id="236" name="Google Shape;236;g270158642d6_0_756"/>
            <p:cNvSpPr/>
            <p:nvPr/>
          </p:nvSpPr>
          <p:spPr>
            <a:xfrm>
              <a:off x="289925" y="5611850"/>
              <a:ext cx="5188500" cy="445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</a:endParaRPr>
            </a:p>
          </p:txBody>
        </p:sp>
        <p:pic>
          <p:nvPicPr>
            <p:cNvPr id="237" name="Google Shape;237;g270158642d6_0_75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89925" y="5611838"/>
              <a:ext cx="445275" cy="445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8" name="Google Shape;238;g270158642d6_0_756"/>
            <p:cNvSpPr/>
            <p:nvPr/>
          </p:nvSpPr>
          <p:spPr>
            <a:xfrm>
              <a:off x="777375" y="5611850"/>
              <a:ext cx="4701000" cy="445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u="sng">
                  <a:solidFill>
                    <a:schemeClr val="hlink"/>
                  </a:solidFill>
                  <a:hlinkClick r:id="rId7"/>
                </a:rPr>
                <a:t>https://godbolt.org/z/T9G4zPb99</a:t>
              </a:r>
              <a:r>
                <a:rPr lang="en-US" sz="2400"/>
                <a:t> </a:t>
              </a:r>
              <a:endParaRPr sz="2400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70158642d6_0_812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Linalg conversion</a:t>
            </a:r>
            <a:r>
              <a:rPr lang="en-US"/>
              <a:t> to parallel loops</a:t>
            </a:r>
            <a:endParaRPr/>
          </a:p>
        </p:txBody>
      </p:sp>
      <p:sp>
        <p:nvSpPr>
          <p:cNvPr id="245" name="Google Shape;245;g270158642d6_0_812"/>
          <p:cNvSpPr txBox="1"/>
          <p:nvPr/>
        </p:nvSpPr>
        <p:spPr>
          <a:xfrm>
            <a:off x="5892375" y="108225"/>
            <a:ext cx="616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https://github.com/llvm/llvm-project/blob/76aa042dde6ba9ba57c680950f5818259ee02690/mlir/test/Dialect/Linalg/affine.mlir#L6</a:t>
            </a:r>
            <a:r>
              <a:rPr lang="en-US"/>
              <a:t> </a:t>
            </a:r>
            <a:endParaRPr/>
          </a:p>
        </p:txBody>
      </p:sp>
      <p:sp>
        <p:nvSpPr>
          <p:cNvPr id="246" name="Google Shape;246;g270158642d6_0_812"/>
          <p:cNvSpPr txBox="1"/>
          <p:nvPr/>
        </p:nvSpPr>
        <p:spPr>
          <a:xfrm>
            <a:off x="0" y="2928975"/>
            <a:ext cx="616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mlir-opt </a:t>
            </a:r>
            <a:r>
              <a:rPr lang="en-US"/>
              <a:t>-pass-pipeline="builtin.module(func.func(convert-linalg-to-parallel-loops))"</a:t>
            </a:r>
            <a:endParaRPr/>
          </a:p>
        </p:txBody>
      </p:sp>
      <p:pic>
        <p:nvPicPr>
          <p:cNvPr id="247" name="Google Shape;247;g270158642d6_0_8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6275" y="1275376"/>
            <a:ext cx="5961699" cy="189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270158642d6_0_8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7325" y="3551850"/>
            <a:ext cx="5759600" cy="33061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" name="Google Shape;249;g270158642d6_0_812"/>
          <p:cNvCxnSpPr>
            <a:stCxn id="247" idx="2"/>
            <a:endCxn id="248" idx="0"/>
          </p:cNvCxnSpPr>
          <p:nvPr/>
        </p:nvCxnSpPr>
        <p:spPr>
          <a:xfrm>
            <a:off x="6027125" y="3170251"/>
            <a:ext cx="0" cy="38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0" name="Google Shape;250;g270158642d6_0_812"/>
          <p:cNvSpPr/>
          <p:nvPr/>
        </p:nvSpPr>
        <p:spPr>
          <a:xfrm>
            <a:off x="3611025" y="2430300"/>
            <a:ext cx="4565400" cy="381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270158642d6_0_812"/>
          <p:cNvSpPr/>
          <p:nvPr/>
        </p:nvSpPr>
        <p:spPr>
          <a:xfrm>
            <a:off x="3778300" y="4654000"/>
            <a:ext cx="4840800" cy="1722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2" name="Google Shape;252;g270158642d6_0_812"/>
          <p:cNvGrpSpPr/>
          <p:nvPr/>
        </p:nvGrpSpPr>
        <p:grpSpPr>
          <a:xfrm>
            <a:off x="7003500" y="3099313"/>
            <a:ext cx="5188500" cy="445275"/>
            <a:chOff x="289925" y="5611838"/>
            <a:chExt cx="5188500" cy="445275"/>
          </a:xfrm>
        </p:grpSpPr>
        <p:sp>
          <p:nvSpPr>
            <p:cNvPr id="253" name="Google Shape;253;g270158642d6_0_812"/>
            <p:cNvSpPr/>
            <p:nvPr/>
          </p:nvSpPr>
          <p:spPr>
            <a:xfrm>
              <a:off x="289925" y="5611850"/>
              <a:ext cx="5188500" cy="445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</a:endParaRPr>
            </a:p>
          </p:txBody>
        </p:sp>
        <p:pic>
          <p:nvPicPr>
            <p:cNvPr id="254" name="Google Shape;254;g270158642d6_0_81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89925" y="5611838"/>
              <a:ext cx="445275" cy="445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5" name="Google Shape;255;g270158642d6_0_812"/>
            <p:cNvSpPr/>
            <p:nvPr/>
          </p:nvSpPr>
          <p:spPr>
            <a:xfrm>
              <a:off x="777375" y="5611850"/>
              <a:ext cx="4701000" cy="445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u="sng">
                  <a:solidFill>
                    <a:schemeClr val="hlink"/>
                  </a:solidFill>
                  <a:hlinkClick r:id="rId7"/>
                </a:rPr>
                <a:t>https://godbolt.org/z/b3jjfhx6j</a:t>
              </a:r>
              <a:r>
                <a:rPr lang="en-US" sz="2400"/>
                <a:t> </a:t>
              </a:r>
              <a:endParaRPr sz="2400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70158642d6_0_736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Affine loops vectorization</a:t>
            </a:r>
            <a:endParaRPr/>
          </a:p>
        </p:txBody>
      </p:sp>
      <p:pic>
        <p:nvPicPr>
          <p:cNvPr id="262" name="Google Shape;262;g270158642d6_0_7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6837" y="2166465"/>
            <a:ext cx="5879976" cy="14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270158642d6_0_7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2851" y="4514629"/>
            <a:ext cx="7527949" cy="2343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4" name="Google Shape;264;g270158642d6_0_736"/>
          <p:cNvCxnSpPr>
            <a:stCxn id="262" idx="2"/>
            <a:endCxn id="263" idx="0"/>
          </p:cNvCxnSpPr>
          <p:nvPr/>
        </p:nvCxnSpPr>
        <p:spPr>
          <a:xfrm>
            <a:off x="6076825" y="3578566"/>
            <a:ext cx="0" cy="93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5" name="Google Shape;265;g270158642d6_0_736"/>
          <p:cNvSpPr txBox="1"/>
          <p:nvPr/>
        </p:nvSpPr>
        <p:spPr>
          <a:xfrm>
            <a:off x="737950" y="3760850"/>
            <a:ext cx="45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mlir-opt </a:t>
            </a:r>
            <a:r>
              <a:rPr lang="en-US"/>
              <a:t>-affine-super-vectorize=virtual-vector-size=128</a:t>
            </a:r>
            <a:endParaRPr/>
          </a:p>
        </p:txBody>
      </p:sp>
      <p:sp>
        <p:nvSpPr>
          <p:cNvPr id="266" name="Google Shape;266;g270158642d6_0_736"/>
          <p:cNvSpPr/>
          <p:nvPr/>
        </p:nvSpPr>
        <p:spPr>
          <a:xfrm>
            <a:off x="3217450" y="5765825"/>
            <a:ext cx="2961600" cy="196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270158642d6_0_736"/>
          <p:cNvSpPr/>
          <p:nvPr/>
        </p:nvSpPr>
        <p:spPr>
          <a:xfrm>
            <a:off x="3060025" y="4870450"/>
            <a:ext cx="2666400" cy="196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" name="Google Shape;268;g270158642d6_0_736"/>
          <p:cNvGrpSpPr/>
          <p:nvPr/>
        </p:nvGrpSpPr>
        <p:grpSpPr>
          <a:xfrm>
            <a:off x="6640300" y="629963"/>
            <a:ext cx="5188500" cy="445275"/>
            <a:chOff x="289925" y="5611838"/>
            <a:chExt cx="5188500" cy="445275"/>
          </a:xfrm>
        </p:grpSpPr>
        <p:sp>
          <p:nvSpPr>
            <p:cNvPr id="269" name="Google Shape;269;g270158642d6_0_736"/>
            <p:cNvSpPr/>
            <p:nvPr/>
          </p:nvSpPr>
          <p:spPr>
            <a:xfrm>
              <a:off x="289925" y="5611850"/>
              <a:ext cx="5188500" cy="445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</a:endParaRPr>
            </a:p>
          </p:txBody>
        </p:sp>
        <p:pic>
          <p:nvPicPr>
            <p:cNvPr id="270" name="Google Shape;270;g270158642d6_0_7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89925" y="5611838"/>
              <a:ext cx="445275" cy="445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1" name="Google Shape;271;g270158642d6_0_736"/>
            <p:cNvSpPr/>
            <p:nvPr/>
          </p:nvSpPr>
          <p:spPr>
            <a:xfrm>
              <a:off x="777375" y="5611850"/>
              <a:ext cx="4701000" cy="445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u="sng">
                  <a:solidFill>
                    <a:schemeClr val="hlink"/>
                  </a:solidFill>
                  <a:hlinkClick r:id="rId6"/>
                </a:rPr>
                <a:t>https://godbolt.org/z/T3q1qzxqc</a:t>
              </a:r>
              <a:r>
                <a:rPr lang="en-US" sz="2400"/>
                <a:t> </a:t>
              </a:r>
              <a:endParaRPr sz="2400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d25b4b9e83_0_73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Canonicalizer</a:t>
            </a:r>
            <a:endParaRPr/>
          </a:p>
        </p:txBody>
      </p:sp>
      <p:sp>
        <p:nvSpPr>
          <p:cNvPr id="278" name="Google Shape;278;g2d25b4b9e83_0_73"/>
          <p:cNvSpPr txBox="1"/>
          <p:nvPr>
            <p:ph idx="1" type="body"/>
          </p:nvPr>
        </p:nvSpPr>
        <p:spPr>
          <a:xfrm>
            <a:off x="571375" y="1359300"/>
            <a:ext cx="11010900" cy="488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The p</a:t>
            </a:r>
            <a:r>
              <a:rPr lang="en-US"/>
              <a:t>urpose of the canonicalizer - transform MLIR code into a canonical form (to a standardized, simplified representation of code that allows for easier analysis and optimization)</a:t>
            </a:r>
            <a:endParaRPr/>
          </a:p>
        </p:txBody>
      </p:sp>
      <p:pic>
        <p:nvPicPr>
          <p:cNvPr id="279" name="Google Shape;279;g2d25b4b9e83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1950" y="2680437"/>
            <a:ext cx="5537508" cy="19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2d25b4b9e83_0_73"/>
          <p:cNvSpPr/>
          <p:nvPr/>
        </p:nvSpPr>
        <p:spPr>
          <a:xfrm>
            <a:off x="2528125" y="2847575"/>
            <a:ext cx="3060000" cy="727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2d25b4b9e83_0_73"/>
          <p:cNvSpPr/>
          <p:nvPr/>
        </p:nvSpPr>
        <p:spPr>
          <a:xfrm>
            <a:off x="2528125" y="3270825"/>
            <a:ext cx="845700" cy="152400"/>
          </a:xfrm>
          <a:prstGeom prst="rect">
            <a:avLst/>
          </a:prstGeom>
          <a:noFill/>
          <a:ln cap="flat" cmpd="sng" w="9525">
            <a:solidFill>
              <a:srgbClr val="0068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g2d25b4b9e83_0_73"/>
          <p:cNvSpPr/>
          <p:nvPr/>
        </p:nvSpPr>
        <p:spPr>
          <a:xfrm>
            <a:off x="3738800" y="3423225"/>
            <a:ext cx="775800" cy="152400"/>
          </a:xfrm>
          <a:prstGeom prst="rect">
            <a:avLst/>
          </a:prstGeom>
          <a:noFill/>
          <a:ln cap="flat" cmpd="sng" w="9525">
            <a:solidFill>
              <a:srgbClr val="0068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3" name="Google Shape;283;g2d25b4b9e83_0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3888" y="4791848"/>
            <a:ext cx="6253624" cy="21106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4" name="Google Shape;284;g2d25b4b9e83_0_73"/>
          <p:cNvCxnSpPr>
            <a:stCxn id="279" idx="2"/>
            <a:endCxn id="283" idx="0"/>
          </p:cNvCxnSpPr>
          <p:nvPr/>
        </p:nvCxnSpPr>
        <p:spPr>
          <a:xfrm>
            <a:off x="4800704" y="4589063"/>
            <a:ext cx="0" cy="20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85" name="Google Shape;285;g2d25b4b9e83_0_73"/>
          <p:cNvGrpSpPr/>
          <p:nvPr/>
        </p:nvGrpSpPr>
        <p:grpSpPr>
          <a:xfrm>
            <a:off x="6640300" y="629963"/>
            <a:ext cx="5188500" cy="445275"/>
            <a:chOff x="289925" y="5611838"/>
            <a:chExt cx="5188500" cy="445275"/>
          </a:xfrm>
        </p:grpSpPr>
        <p:sp>
          <p:nvSpPr>
            <p:cNvPr id="286" name="Google Shape;286;g2d25b4b9e83_0_73"/>
            <p:cNvSpPr/>
            <p:nvPr/>
          </p:nvSpPr>
          <p:spPr>
            <a:xfrm>
              <a:off x="289925" y="5611850"/>
              <a:ext cx="5188500" cy="445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</a:endParaRPr>
            </a:p>
          </p:txBody>
        </p:sp>
        <p:pic>
          <p:nvPicPr>
            <p:cNvPr id="287" name="Google Shape;287;g2d25b4b9e83_0_7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89925" y="5611838"/>
              <a:ext cx="445275" cy="445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8" name="Google Shape;288;g2d25b4b9e83_0_73"/>
            <p:cNvSpPr/>
            <p:nvPr/>
          </p:nvSpPr>
          <p:spPr>
            <a:xfrm>
              <a:off x="777375" y="5611850"/>
              <a:ext cx="4701000" cy="445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u="sng">
                  <a:solidFill>
                    <a:schemeClr val="hlink"/>
                  </a:solidFill>
                  <a:hlinkClick r:id="rId6"/>
                </a:rPr>
                <a:t>https://godbolt.org/z/Yd47xj6df</a:t>
              </a:r>
              <a:r>
                <a:rPr lang="en-US" sz="2400"/>
                <a:t> </a:t>
              </a:r>
              <a:endParaRPr sz="2400"/>
            </a:p>
          </p:txBody>
        </p:sp>
      </p:grpSp>
      <p:sp>
        <p:nvSpPr>
          <p:cNvPr id="289" name="Google Shape;289;g2d25b4b9e83_0_73"/>
          <p:cNvSpPr txBox="1"/>
          <p:nvPr/>
        </p:nvSpPr>
        <p:spPr>
          <a:xfrm>
            <a:off x="8185225" y="4128525"/>
            <a:ext cx="3795600" cy="26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Canonicalization is an important part of compiler IR design: it makes it easier to implement reliable compiler transformations and to reason about what is better or worse in the code, and it forces interesting discussions about the goals of a particular level of IR. Dan Gohman wrote </a:t>
            </a: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 article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exploring these issues; it is worth reading if you’re not familiar with these concepts.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https://mlir.llvm.org/docs/Canonicalization/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d25b4b9e83_0_91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Canonicalization patterns</a:t>
            </a:r>
            <a:endParaRPr/>
          </a:p>
        </p:txBody>
      </p:sp>
      <p:sp>
        <p:nvSpPr>
          <p:cNvPr id="296" name="Google Shape;296;g2d25b4b9e83_0_91"/>
          <p:cNvSpPr txBox="1"/>
          <p:nvPr>
            <p:ph idx="1" type="body"/>
          </p:nvPr>
        </p:nvSpPr>
        <p:spPr>
          <a:xfrm>
            <a:off x="571375" y="1673450"/>
            <a:ext cx="6185400" cy="84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How canonicalizer understands what to optimize?</a:t>
            </a:r>
            <a:endParaRPr/>
          </a:p>
        </p:txBody>
      </p:sp>
      <p:pic>
        <p:nvPicPr>
          <p:cNvPr id="297" name="Google Shape;297;g2d25b4b9e83_0_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5475" y="1299775"/>
            <a:ext cx="5566525" cy="555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2d25b4b9e83_0_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725" y="2686875"/>
            <a:ext cx="6109499" cy="10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2d25b4b9e83_0_91"/>
          <p:cNvSpPr txBox="1"/>
          <p:nvPr/>
        </p:nvSpPr>
        <p:spPr>
          <a:xfrm>
            <a:off x="6709938" y="776575"/>
            <a:ext cx="5397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5"/>
              </a:rPr>
              <a:t>https://github.com/llvm/llvm-project/blob/7a484d3a1f630ba9ce7b22e744818be974971470/mlir/include/mlir/Dialect/Arith/IR/ArithOps.td#L244</a:t>
            </a:r>
            <a:r>
              <a:rPr lang="en-US" sz="1100"/>
              <a:t> </a:t>
            </a:r>
            <a:endParaRPr sz="1100"/>
          </a:p>
        </p:txBody>
      </p:sp>
      <p:sp>
        <p:nvSpPr>
          <p:cNvPr id="300" name="Google Shape;300;g2d25b4b9e83_0_91"/>
          <p:cNvSpPr txBox="1"/>
          <p:nvPr/>
        </p:nvSpPr>
        <p:spPr>
          <a:xfrm>
            <a:off x="674700" y="3741350"/>
            <a:ext cx="5566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6"/>
              </a:rPr>
              <a:t>https://github.com/llvm/llvm-project/blob/02dfbbff1937b3e2c1ee1cd4a5ad0a9f03ee23ea/mlir/lib/Dialect/Arith/IR/ArithOps.cpp#L319-L323</a:t>
            </a:r>
            <a:r>
              <a:rPr lang="en-US" sz="1100"/>
              <a:t> </a:t>
            </a:r>
            <a:endParaRPr sz="1100"/>
          </a:p>
        </p:txBody>
      </p:sp>
      <p:pic>
        <p:nvPicPr>
          <p:cNvPr id="301" name="Google Shape;301;g2d25b4b9e83_0_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373" y="4904225"/>
            <a:ext cx="5302375" cy="127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cbe5b11666_0_6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Previously</a:t>
            </a:r>
            <a:endParaRPr/>
          </a:p>
        </p:txBody>
      </p:sp>
      <p:sp>
        <p:nvSpPr>
          <p:cNvPr id="107" name="Google Shape;107;g2cbe5b11666_0_6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MLIR overview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MLIR practical applications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d25b4b9e83_0_114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Ways to define canonicalization patterns</a:t>
            </a:r>
            <a:endParaRPr/>
          </a:p>
        </p:txBody>
      </p:sp>
      <p:sp>
        <p:nvSpPr>
          <p:cNvPr id="308" name="Google Shape;308;g2d25b4b9e83_0_114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1. TableGen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2. Implement &lt;OpClass&gt;::canonicalize in C++ code (for more sophisticated cases)</a:t>
            </a:r>
            <a:endParaRPr/>
          </a:p>
        </p:txBody>
      </p:sp>
      <p:pic>
        <p:nvPicPr>
          <p:cNvPr id="309" name="Google Shape;309;g2d25b4b9e83_0_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375" y="2181225"/>
            <a:ext cx="6623275" cy="15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2d25b4b9e83_0_114"/>
          <p:cNvSpPr txBox="1"/>
          <p:nvPr/>
        </p:nvSpPr>
        <p:spPr>
          <a:xfrm>
            <a:off x="7570400" y="2560125"/>
            <a:ext cx="4306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https://github.com/llvm/llvm-project/blob/02dfbbff1937b3e2c1ee1cd4a5ad0a9f03ee23ea/mlir/lib/Dialect/Arith/IR/ArithCanonicalization.td#L35-L93</a:t>
            </a:r>
            <a:r>
              <a:rPr lang="en-US"/>
              <a:t> </a:t>
            </a:r>
            <a:endParaRPr/>
          </a:p>
        </p:txBody>
      </p:sp>
      <p:pic>
        <p:nvPicPr>
          <p:cNvPr id="311" name="Google Shape;311;g2d25b4b9e83_0_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375" y="4618975"/>
            <a:ext cx="6932100" cy="217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2d25b4b9e83_0_114"/>
          <p:cNvSpPr txBox="1"/>
          <p:nvPr/>
        </p:nvSpPr>
        <p:spPr>
          <a:xfrm>
            <a:off x="7570400" y="5199075"/>
            <a:ext cx="4306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6"/>
              </a:rPr>
              <a:t>https://github.com/llvm/llvm-project/blob/02dfbbff1937b3e2c1ee1cd4a5ad0a9f03ee23ea/mlir/lib/Dialect/Tosa/IR/TosaCanonicalizations.cpp#L67C15-L76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d25b4b9e83_0_97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Patterns</a:t>
            </a:r>
            <a:endParaRPr/>
          </a:p>
        </p:txBody>
      </p:sp>
      <p:sp>
        <p:nvSpPr>
          <p:cNvPr id="319" name="Google Shape;319;g2d25b4b9e83_0_97"/>
          <p:cNvSpPr txBox="1"/>
          <p:nvPr>
            <p:ph idx="1" type="body"/>
          </p:nvPr>
        </p:nvSpPr>
        <p:spPr>
          <a:xfrm>
            <a:off x="571375" y="1673450"/>
            <a:ext cx="11010900" cy="4994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Common structure in MLIR.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There are the following patterns present in pass infrastructure: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fold and canonicalization (for canonicalizer pass)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rewrite (operation rewriting/replacement)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conversion (for conversion passes)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They are applied in random order and multiple times to make sure that IR is canonicalized/rewritten/converted.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More here: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Pattern Rewriting : Generic DAG-to-DAG Rewriting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https://mlir.llvm.org/docs/PatternRewriter/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70158642d6_0_123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Content</a:t>
            </a:r>
            <a:endParaRPr/>
          </a:p>
        </p:txBody>
      </p:sp>
      <p:sp>
        <p:nvSpPr>
          <p:cNvPr id="326" name="Google Shape;326;g270158642d6_0_123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Available transformations and optimizations overview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Custom dialects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Writing a pass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MLIR connections with other languages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Debugging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70158642d6_0_575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Dialects</a:t>
            </a:r>
            <a:endParaRPr/>
          </a:p>
        </p:txBody>
      </p:sp>
      <p:sp>
        <p:nvSpPr>
          <p:cNvPr id="333" name="Google Shape;333;g270158642d6_0_575"/>
          <p:cNvSpPr txBox="1"/>
          <p:nvPr>
            <p:ph idx="1" type="body"/>
          </p:nvPr>
        </p:nvSpPr>
        <p:spPr>
          <a:xfrm>
            <a:off x="571372" y="1673450"/>
            <a:ext cx="33108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One of possible ways to illustrate dialects in structured way</a:t>
            </a:r>
            <a:endParaRPr/>
          </a:p>
        </p:txBody>
      </p:sp>
      <p:pic>
        <p:nvPicPr>
          <p:cNvPr id="334" name="Google Shape;334;g270158642d6_0_5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4228" y="91950"/>
            <a:ext cx="8295177" cy="676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270158642d6_0_575"/>
          <p:cNvSpPr txBox="1"/>
          <p:nvPr/>
        </p:nvSpPr>
        <p:spPr>
          <a:xfrm>
            <a:off x="0" y="6248450"/>
            <a:ext cx="505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https://medium.com/sniper-ai/mlir-tutorial-create-your-custom-dialect-lowering-to-llvm-ir-dialect-system-1-1f125a6a3008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70158642d6_0_95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Creating a custom dialect</a:t>
            </a:r>
            <a:endParaRPr/>
          </a:p>
        </p:txBody>
      </p:sp>
      <p:sp>
        <p:nvSpPr>
          <p:cNvPr id="342" name="Google Shape;342;g270158642d6_0_95"/>
          <p:cNvSpPr txBox="1"/>
          <p:nvPr>
            <p:ph idx="1" type="body"/>
          </p:nvPr>
        </p:nvSpPr>
        <p:spPr>
          <a:xfrm>
            <a:off x="571375" y="1673450"/>
            <a:ext cx="114327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Dialect definition files are separated: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mlir/include/mlir/Dialect/&lt;dialect_name&gt;</a:t>
            </a:r>
            <a:r>
              <a:rPr lang="en-US" sz="2200"/>
              <a:t> (include files)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mlir/include/mlir/Dialect/&lt;dialect_name&gt;/IR</a:t>
            </a:r>
            <a:r>
              <a:rPr lang="en-US" sz="2200"/>
              <a:t> (operations include files)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mlir/include/mlir/Dialect/&lt;dialect_name&gt;/Transforms</a:t>
            </a:r>
            <a:r>
              <a:rPr lang="en-US" sz="2200"/>
              <a:t> (transforms include files)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mlir/lib/Dialect/</a:t>
            </a: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&lt;dialect_name&gt;</a:t>
            </a:r>
            <a:r>
              <a:rPr lang="en-US" sz="2200"/>
              <a:t> (sources)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mlir/lib/Dialect/</a:t>
            </a: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&lt;dialect_name&gt;</a:t>
            </a: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/IR</a:t>
            </a:r>
            <a:r>
              <a:rPr lang="en-US" sz="2200"/>
              <a:t> (operations </a:t>
            </a:r>
            <a:r>
              <a:rPr lang="en-US" sz="2200"/>
              <a:t>sources</a:t>
            </a:r>
            <a:r>
              <a:rPr lang="en-US" sz="2200"/>
              <a:t>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mlir/lib/Dialect/</a:t>
            </a: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&lt;dialect_name&gt;</a:t>
            </a: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/Transforms</a:t>
            </a:r>
            <a:r>
              <a:rPr lang="en-US" sz="2200"/>
              <a:t> (transforms </a:t>
            </a:r>
            <a:r>
              <a:rPr lang="en-US" sz="2200"/>
              <a:t>sources</a:t>
            </a:r>
            <a:r>
              <a:rPr lang="en-US" sz="2200"/>
              <a:t>)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70158642d6_0_685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 by example: Math dialect</a:t>
            </a:r>
            <a:endParaRPr/>
          </a:p>
        </p:txBody>
      </p:sp>
      <p:sp>
        <p:nvSpPr>
          <p:cNvPr id="349" name="Google Shape;349;g270158642d6_0_685"/>
          <p:cNvSpPr txBox="1"/>
          <p:nvPr>
            <p:ph idx="1" type="body"/>
          </p:nvPr>
        </p:nvSpPr>
        <p:spPr>
          <a:xfrm>
            <a:off x="571375" y="1673450"/>
            <a:ext cx="11010900" cy="498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https://github.com/llvm/llvm-project/tree/main/mlir/include/mlir/Dialect/Math</a:t>
            </a:r>
            <a:r>
              <a:rPr lang="en-US" sz="2400"/>
              <a:t> 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IR: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Dialect description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Dialect attributes and types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Operations description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Transforms: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Dialect specific passes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other directories depend on dialect specifics</a:t>
            </a:r>
            <a:endParaRPr sz="2400"/>
          </a:p>
        </p:txBody>
      </p:sp>
      <p:pic>
        <p:nvPicPr>
          <p:cNvPr id="350" name="Google Shape;350;g270158642d6_0_6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9303" y="2105625"/>
            <a:ext cx="3919051" cy="467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70158642d6_0_705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Dialect description</a:t>
            </a:r>
            <a:endParaRPr/>
          </a:p>
        </p:txBody>
      </p:sp>
      <p:sp>
        <p:nvSpPr>
          <p:cNvPr id="357" name="Google Shape;357;g270158642d6_0_705"/>
          <p:cNvSpPr txBox="1"/>
          <p:nvPr>
            <p:ph idx="1" type="body"/>
          </p:nvPr>
        </p:nvSpPr>
        <p:spPr>
          <a:xfrm>
            <a:off x="157425" y="1673450"/>
            <a:ext cx="67203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900"/>
              <a:t>Docs: </a:t>
            </a:r>
            <a:r>
              <a:rPr lang="en-US" sz="1900" u="sng">
                <a:solidFill>
                  <a:schemeClr val="hlink"/>
                </a:solidFill>
                <a:hlinkClick r:id="rId3"/>
              </a:rPr>
              <a:t>https://mlir.llvm.org/docs/DefiningDialects/AttributesAndTypes/</a:t>
            </a:r>
            <a:endParaRPr sz="19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900"/>
              <a:t>Example: </a:t>
            </a:r>
            <a:r>
              <a:rPr lang="en-US" sz="1900" u="sng">
                <a:solidFill>
                  <a:schemeClr val="hlink"/>
                </a:solidFill>
                <a:hlinkClick r:id="rId4"/>
              </a:rPr>
              <a:t>https://github.com/llvm/llvm-project/blob/main/mlir/include/mlir/Dialect/Arith/IR/ArithBase.td</a:t>
            </a:r>
            <a:r>
              <a:rPr lang="en-US" sz="1900"/>
              <a:t> </a:t>
            </a:r>
            <a:endParaRPr sz="1900"/>
          </a:p>
        </p:txBody>
      </p:sp>
      <p:pic>
        <p:nvPicPr>
          <p:cNvPr id="358" name="Google Shape;358;g270158642d6_0_7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375" y="3552225"/>
            <a:ext cx="6355275" cy="86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270158642d6_0_7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3790" y="0"/>
            <a:ext cx="521822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70158642d6_0_694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Operations definition</a:t>
            </a:r>
            <a:endParaRPr/>
          </a:p>
        </p:txBody>
      </p:sp>
      <p:sp>
        <p:nvSpPr>
          <p:cNvPr id="366" name="Google Shape;366;g270158642d6_0_694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Operation Definition Specification (ODS)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Docs: </a:t>
            </a:r>
            <a:r>
              <a:rPr lang="en-US" sz="2400" u="sng">
                <a:solidFill>
                  <a:schemeClr val="hlink"/>
                </a:solidFill>
                <a:hlinkClick r:id="rId3"/>
              </a:rPr>
              <a:t>https://mlir.llvm.org/docs/DefiningDialects/Operations/</a:t>
            </a:r>
            <a:r>
              <a:rPr lang="en-US" sz="2400"/>
              <a:t> </a:t>
            </a:r>
            <a:endParaRPr sz="2400"/>
          </a:p>
        </p:txBody>
      </p:sp>
      <p:pic>
        <p:nvPicPr>
          <p:cNvPr id="367" name="Google Shape;367;g270158642d6_0_6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450" y="3197000"/>
            <a:ext cx="3980300" cy="225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270158642d6_0_6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7975" y="3639749"/>
            <a:ext cx="7121250" cy="136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g270158642d6_0_694"/>
          <p:cNvSpPr txBox="1"/>
          <p:nvPr/>
        </p:nvSpPr>
        <p:spPr>
          <a:xfrm>
            <a:off x="630400" y="5642700"/>
            <a:ext cx="3099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TableGen definition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*Ops.td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g270158642d6_0_694"/>
          <p:cNvSpPr txBox="1"/>
          <p:nvPr/>
        </p:nvSpPr>
        <p:spPr>
          <a:xfrm>
            <a:off x="5893750" y="5558950"/>
            <a:ext cx="4693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Auto-generated code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*Ops.h.inc and *Ops.cpp.inc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70158642d6_0_719"/>
          <p:cNvSpPr txBox="1"/>
          <p:nvPr>
            <p:ph type="title"/>
          </p:nvPr>
        </p:nvSpPr>
        <p:spPr>
          <a:xfrm>
            <a:off x="266570" y="1143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Arith AddI operation example</a:t>
            </a:r>
            <a:endParaRPr/>
          </a:p>
        </p:txBody>
      </p:sp>
      <p:sp>
        <p:nvSpPr>
          <p:cNvPr id="377" name="Google Shape;377;g270158642d6_0_719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g270158642d6_0_7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8576" y="826500"/>
            <a:ext cx="6013424" cy="603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270158642d6_0_7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90915"/>
            <a:ext cx="6084199" cy="2167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270158642d6_0_7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625" y="3569150"/>
            <a:ext cx="5678426" cy="102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270158642d6_0_7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75" y="1227527"/>
            <a:ext cx="6013425" cy="2276648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270158642d6_0_719"/>
          <p:cNvSpPr txBox="1"/>
          <p:nvPr/>
        </p:nvSpPr>
        <p:spPr>
          <a:xfrm>
            <a:off x="0" y="0"/>
            <a:ext cx="1184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7"/>
              </a:rPr>
              <a:t>https://github.com/llvm/llvm-project/blob/76aa042dde6ba9ba57c680950f5818259ee02690/mlir/include/mlir/Dialect/Arith/IR/ArithOps.td#L209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70158642d6_0_129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Content</a:t>
            </a:r>
            <a:endParaRPr/>
          </a:p>
        </p:txBody>
      </p:sp>
      <p:sp>
        <p:nvSpPr>
          <p:cNvPr id="389" name="Google Shape;389;g270158642d6_0_129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Available transformations and optimizations overview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Custom dialects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Writing a pass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MLIR connections with other languages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Debugging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70158642d6_0_0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MLIR</a:t>
            </a:r>
            <a:endParaRPr/>
          </a:p>
        </p:txBody>
      </p:sp>
      <p:pic>
        <p:nvPicPr>
          <p:cNvPr id="114" name="Google Shape;114;g270158642d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08850"/>
            <a:ext cx="12191999" cy="4486063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70158642d6_0_0"/>
          <p:cNvSpPr txBox="1"/>
          <p:nvPr/>
        </p:nvSpPr>
        <p:spPr>
          <a:xfrm>
            <a:off x="4576813" y="58949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http://lastweek.io/notes/MLIR/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70158642d6_0_89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Writing a pass</a:t>
            </a:r>
            <a:endParaRPr/>
          </a:p>
        </p:txBody>
      </p:sp>
      <p:sp>
        <p:nvSpPr>
          <p:cNvPr id="396" name="Google Shape;396;g270158642d6_0_89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Pass manager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Docs: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https://mlir.llvm.org/docs/PassManagement/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70400c0d60_0_11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Pass writing by example: LICM</a:t>
            </a:r>
            <a:endParaRPr/>
          </a:p>
        </p:txBody>
      </p:sp>
      <p:sp>
        <p:nvSpPr>
          <p:cNvPr id="403" name="Google Shape;403;g270400c0d60_0_11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Loop Invariant Code Motion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4" name="Google Shape;404;g270400c0d60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750" y="2423525"/>
            <a:ext cx="7543800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g270400c0d60_0_11"/>
          <p:cNvSpPr txBox="1"/>
          <p:nvPr/>
        </p:nvSpPr>
        <p:spPr>
          <a:xfrm>
            <a:off x="1111825" y="3903700"/>
            <a:ext cx="514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https://mlir.llvm.org/docs/Passes/#-loop-invariant-code-motion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70400c0d60_0_26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Pass writing by example: LICM definition in headers</a:t>
            </a:r>
            <a:endParaRPr/>
          </a:p>
        </p:txBody>
      </p:sp>
      <p:pic>
        <p:nvPicPr>
          <p:cNvPr id="412" name="Google Shape;412;g270400c0d60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00" y="1631250"/>
            <a:ext cx="7294924" cy="12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g270400c0d60_0_26"/>
          <p:cNvSpPr txBox="1"/>
          <p:nvPr/>
        </p:nvSpPr>
        <p:spPr>
          <a:xfrm>
            <a:off x="7758200" y="1445050"/>
            <a:ext cx="566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TableGen Definition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g270400c0d60_0_26"/>
          <p:cNvSpPr txBox="1"/>
          <p:nvPr/>
        </p:nvSpPr>
        <p:spPr>
          <a:xfrm>
            <a:off x="7714025" y="2136850"/>
            <a:ext cx="4417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https://github.com/llvm/llvm-project/blob/76aa042dde6ba9ba57c680950f5818259ee02690/mlir/include/mlir/Transforms/Passes.td#L336-L339</a:t>
            </a:r>
            <a:r>
              <a:rPr lang="en-US"/>
              <a:t> </a:t>
            </a:r>
            <a:endParaRPr/>
          </a:p>
        </p:txBody>
      </p:sp>
      <p:sp>
        <p:nvSpPr>
          <p:cNvPr id="415" name="Google Shape;415;g270400c0d60_0_26"/>
          <p:cNvSpPr txBox="1"/>
          <p:nvPr/>
        </p:nvSpPr>
        <p:spPr>
          <a:xfrm>
            <a:off x="7758200" y="4535950"/>
            <a:ext cx="4417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https://github.com/llvm/llvm-project/blob/76aa042dde6ba9ba57c680950f5818259ee02690/mlir/include/mlir/Transforms/Passes.h#L78-L80</a:t>
            </a:r>
            <a:r>
              <a:rPr lang="en-US"/>
              <a:t> </a:t>
            </a:r>
            <a:endParaRPr/>
          </a:p>
        </p:txBody>
      </p:sp>
      <p:sp>
        <p:nvSpPr>
          <p:cNvPr id="416" name="Google Shape;416;g270400c0d60_0_26"/>
          <p:cNvSpPr txBox="1"/>
          <p:nvPr/>
        </p:nvSpPr>
        <p:spPr>
          <a:xfrm>
            <a:off x="7812200" y="3920350"/>
            <a:ext cx="566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Header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Definition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7" name="Google Shape;417;g270400c0d60_0_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325" y="4214150"/>
            <a:ext cx="7654701" cy="753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70400c0d60_0_36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Pass writing by example: LICM usage</a:t>
            </a:r>
            <a:endParaRPr/>
          </a:p>
        </p:txBody>
      </p:sp>
      <p:pic>
        <p:nvPicPr>
          <p:cNvPr id="424" name="Google Shape;424;g270400c0d60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075" y="1879088"/>
            <a:ext cx="7912450" cy="4163726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g270400c0d60_0_36"/>
          <p:cNvSpPr/>
          <p:nvPr/>
        </p:nvSpPr>
        <p:spPr>
          <a:xfrm>
            <a:off x="1702200" y="3571675"/>
            <a:ext cx="5018100" cy="501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g270400c0d60_0_36"/>
          <p:cNvSpPr txBox="1"/>
          <p:nvPr/>
        </p:nvSpPr>
        <p:spPr>
          <a:xfrm>
            <a:off x="8688100" y="2558225"/>
            <a:ext cx="3504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https://github.com/llvm/llvm-project/blob/76aa042dde6ba9ba57c680950f5818259ee02690/mlir/test/lib/Dialect/Linalg/TestLinalgFusionTransforms.cpp#L91C22-L91C28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70400c0d60_0_45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Pass writing by example: LICM implementation</a:t>
            </a:r>
            <a:endParaRPr/>
          </a:p>
        </p:txBody>
      </p:sp>
      <p:pic>
        <p:nvPicPr>
          <p:cNvPr id="433" name="Google Shape;433;g270400c0d60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376" y="1406525"/>
            <a:ext cx="5303699" cy="5451477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g270400c0d60_0_45"/>
          <p:cNvSpPr/>
          <p:nvPr/>
        </p:nvSpPr>
        <p:spPr>
          <a:xfrm>
            <a:off x="1003600" y="6247975"/>
            <a:ext cx="4407900" cy="609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5" name="Google Shape;435;g270400c0d60_0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8575" y="2067825"/>
            <a:ext cx="5303701" cy="1134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g270400c0d60_0_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8574" y="3827323"/>
            <a:ext cx="5303701" cy="49278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g270400c0d60_0_45"/>
          <p:cNvSpPr/>
          <p:nvPr/>
        </p:nvSpPr>
        <p:spPr>
          <a:xfrm>
            <a:off x="1013450" y="4673675"/>
            <a:ext cx="2696100" cy="167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g270400c0d60_0_45"/>
          <p:cNvSpPr/>
          <p:nvPr/>
        </p:nvSpPr>
        <p:spPr>
          <a:xfrm>
            <a:off x="1023300" y="4978700"/>
            <a:ext cx="2391000" cy="167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g270400c0d60_0_45"/>
          <p:cNvSpPr txBox="1"/>
          <p:nvPr/>
        </p:nvSpPr>
        <p:spPr>
          <a:xfrm>
            <a:off x="6188950" y="4841075"/>
            <a:ext cx="5667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runOnOperation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the main function to be implemented by pass developer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70400c0d60_0_75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Operation walker</a:t>
            </a:r>
            <a:endParaRPr/>
          </a:p>
        </p:txBody>
      </p:sp>
      <p:sp>
        <p:nvSpPr>
          <p:cNvPr id="446" name="Google Shape;446;g270400c0d60_0_75"/>
          <p:cNvSpPr txBox="1"/>
          <p:nvPr>
            <p:ph idx="1" type="body"/>
          </p:nvPr>
        </p:nvSpPr>
        <p:spPr>
          <a:xfrm>
            <a:off x="571375" y="1407025"/>
            <a:ext cx="11010900" cy="41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300"/>
              <a:t>Walk through all operation within this operation</a:t>
            </a:r>
            <a:endParaRPr sz="2300"/>
          </a:p>
        </p:txBody>
      </p:sp>
      <p:sp>
        <p:nvSpPr>
          <p:cNvPr id="447" name="Google Shape;447;g270400c0d60_0_75"/>
          <p:cNvSpPr txBox="1"/>
          <p:nvPr/>
        </p:nvSpPr>
        <p:spPr>
          <a:xfrm>
            <a:off x="7822250" y="3783863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https://github.com/llvm/llvm-project/blob/ffc9a30938ae5c42c03f9c563db1465876b4def6/mlir/lib/Transforms/TopologicalSort.cpp#L26</a:t>
            </a:r>
            <a:r>
              <a:rPr lang="en-US"/>
              <a:t> </a:t>
            </a:r>
            <a:endParaRPr/>
          </a:p>
        </p:txBody>
      </p:sp>
      <p:pic>
        <p:nvPicPr>
          <p:cNvPr id="448" name="Google Shape;448;g270400c0d60_0_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425" y="3335125"/>
            <a:ext cx="5332201" cy="19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270400c0d60_0_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425" y="1771300"/>
            <a:ext cx="3171425" cy="11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g270400c0d60_0_75"/>
          <p:cNvSpPr txBox="1"/>
          <p:nvPr/>
        </p:nvSpPr>
        <p:spPr>
          <a:xfrm>
            <a:off x="7822250" y="1819425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6"/>
              </a:rPr>
              <a:t>https://github.com/llvm/llvm-project/blob/ffc9a30938ae5c42c03f9c563db1465876b4def6/mlir/lib/Analysis/Liveness.cpp#L70</a:t>
            </a:r>
            <a:r>
              <a:rPr lang="en-US"/>
              <a:t> </a:t>
            </a:r>
            <a:endParaRPr/>
          </a:p>
        </p:txBody>
      </p:sp>
      <p:sp>
        <p:nvSpPr>
          <p:cNvPr id="451" name="Google Shape;451;g270400c0d60_0_75"/>
          <p:cNvSpPr txBox="1"/>
          <p:nvPr>
            <p:ph idx="1" type="body"/>
          </p:nvPr>
        </p:nvSpPr>
        <p:spPr>
          <a:xfrm>
            <a:off x="695425" y="2898575"/>
            <a:ext cx="11010900" cy="41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300"/>
              <a:t>Walk through all operations implementing specific interface</a:t>
            </a:r>
            <a:endParaRPr sz="2300"/>
          </a:p>
        </p:txBody>
      </p:sp>
      <p:sp>
        <p:nvSpPr>
          <p:cNvPr id="452" name="Google Shape;452;g270400c0d60_0_75"/>
          <p:cNvSpPr txBox="1"/>
          <p:nvPr>
            <p:ph idx="1" type="body"/>
          </p:nvPr>
        </p:nvSpPr>
        <p:spPr>
          <a:xfrm>
            <a:off x="695425" y="5270925"/>
            <a:ext cx="11010900" cy="41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300"/>
              <a:t>Walk through all operations of specific type (e.g. </a:t>
            </a: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scf.for</a:t>
            </a:r>
            <a:r>
              <a:rPr lang="en-US" sz="2300"/>
              <a:t>)</a:t>
            </a:r>
            <a:endParaRPr sz="2300"/>
          </a:p>
        </p:txBody>
      </p:sp>
      <p:pic>
        <p:nvPicPr>
          <p:cNvPr id="453" name="Google Shape;453;g270400c0d60_0_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5424" y="5596625"/>
            <a:ext cx="3944674" cy="126137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g270400c0d60_0_75"/>
          <p:cNvSpPr txBox="1"/>
          <p:nvPr/>
        </p:nvSpPr>
        <p:spPr>
          <a:xfrm>
            <a:off x="7871450" y="5703963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8"/>
              </a:rPr>
              <a:t>https://github.com/llvm/llvm-project/blob/ffc9a30938ae5c42c03f9c563db1465876b4def6/mlir/test/lib/Dialect/SCF/TestLoopUnrolling.cpp#L57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d25b4b9e83_0_64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Rewind back to LLVM IR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61" name="Google Shape;461;g2d25b4b9e83_0_64"/>
          <p:cNvSpPr txBox="1"/>
          <p:nvPr>
            <p:ph idx="1" type="body"/>
          </p:nvPr>
        </p:nvSpPr>
        <p:spPr>
          <a:xfrm>
            <a:off x="571375" y="1673450"/>
            <a:ext cx="11010900" cy="518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LLVM IR passes classifications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</a:pPr>
            <a:r>
              <a:rPr lang="en-US">
                <a:solidFill>
                  <a:schemeClr val="lt2"/>
                </a:solidFill>
              </a:rPr>
              <a:t>Types</a:t>
            </a:r>
            <a:endParaRPr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</a:pPr>
            <a:r>
              <a:rPr lang="en-US">
                <a:solidFill>
                  <a:schemeClr val="lt2"/>
                </a:solidFill>
              </a:rPr>
              <a:t>Analysis pass</a:t>
            </a:r>
            <a:endParaRPr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</a:pPr>
            <a:r>
              <a:rPr lang="en-US">
                <a:solidFill>
                  <a:schemeClr val="lt2"/>
                </a:solidFill>
              </a:rPr>
              <a:t>Transformation pass</a:t>
            </a:r>
            <a:endParaRPr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</a:pPr>
            <a:r>
              <a:rPr lang="en-US">
                <a:solidFill>
                  <a:schemeClr val="lt2"/>
                </a:solidFill>
              </a:rPr>
              <a:t>Utility pass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Run scope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Module pass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Function pass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Loop pass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…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What about MLIR classification?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</a:pPr>
            <a:r>
              <a:rPr lang="en-US" sz="1800">
                <a:solidFill>
                  <a:schemeClr val="lt2"/>
                </a:solidFill>
              </a:rPr>
              <a:t>It could be the same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</a:pPr>
            <a:r>
              <a:rPr lang="en-US" sz="1800">
                <a:solidFill>
                  <a:schemeClr val="lt2"/>
                </a:solidFill>
              </a:rPr>
              <a:t>but in addition to that usually people outline different classification rules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462" name="Google Shape;462;g2d25b4b9e83_0_64"/>
          <p:cNvSpPr txBox="1"/>
          <p:nvPr/>
        </p:nvSpPr>
        <p:spPr>
          <a:xfrm>
            <a:off x="6041325" y="3527000"/>
            <a:ext cx="5667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Operation walker gives an opportunity to run the pass on any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operations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g2d25b4b9e83_0_64"/>
          <p:cNvSpPr/>
          <p:nvPr/>
        </p:nvSpPr>
        <p:spPr>
          <a:xfrm>
            <a:off x="718275" y="3433925"/>
            <a:ext cx="2607300" cy="1477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d25b4b9e83_0_25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Content</a:t>
            </a:r>
            <a:endParaRPr/>
          </a:p>
        </p:txBody>
      </p:sp>
      <p:sp>
        <p:nvSpPr>
          <p:cNvPr id="470" name="Google Shape;470;g2d25b4b9e83_0_25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Available transformations and optimizations overview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Custom dialects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Writing a pass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MLIR connections with other languages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Debugging</a:t>
            </a:r>
            <a:endParaRPr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70158642d6_0_135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MLIR C API</a:t>
            </a:r>
            <a:endParaRPr/>
          </a:p>
        </p:txBody>
      </p:sp>
      <p:sp>
        <p:nvSpPr>
          <p:cNvPr id="477" name="Google Shape;477;g270158642d6_0_135"/>
          <p:cNvSpPr txBox="1"/>
          <p:nvPr>
            <p:ph idx="1" type="body"/>
          </p:nvPr>
        </p:nvSpPr>
        <p:spPr>
          <a:xfrm>
            <a:off x="571375" y="1673449"/>
            <a:ext cx="11010900" cy="518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600"/>
              <a:t>Adds interoperability with </a:t>
            </a:r>
            <a:r>
              <a:rPr lang="en-US" sz="2600"/>
              <a:t>many</a:t>
            </a:r>
            <a:r>
              <a:rPr lang="en-US" sz="2600"/>
              <a:t> other programming languages</a:t>
            </a:r>
            <a:endParaRPr sz="2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2600"/>
              <a:t>C (first of all), C++</a:t>
            </a:r>
            <a:endParaRPr sz="2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2200"/>
              <a:t>C API: </a:t>
            </a:r>
            <a:r>
              <a:rPr lang="en-US" sz="2200" u="sng">
                <a:solidFill>
                  <a:schemeClr val="hlink"/>
                </a:solidFill>
                <a:hlinkClick r:id="rId3"/>
              </a:rPr>
              <a:t>https://mlir.llvm.org/docs/CAPI/</a:t>
            </a:r>
            <a:r>
              <a:rPr lang="en-US" sz="2200"/>
              <a:t> </a:t>
            </a:r>
            <a:endParaRPr sz="22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2600"/>
              <a:t>Python</a:t>
            </a:r>
            <a:endParaRPr sz="2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2200"/>
              <a:t>Built-in project: </a:t>
            </a:r>
            <a:r>
              <a:rPr lang="en-US" sz="2200" u="sng">
                <a:solidFill>
                  <a:schemeClr val="hlink"/>
                </a:solidFill>
                <a:hlinkClick r:id="rId4"/>
              </a:rPr>
              <a:t>https://mlir.llvm.org/docs/Bindings/Python/</a:t>
            </a:r>
            <a:r>
              <a:rPr lang="en-US" sz="2200"/>
              <a:t> </a:t>
            </a:r>
            <a:endParaRPr sz="22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2600"/>
              <a:t>Rust</a:t>
            </a:r>
            <a:endParaRPr sz="2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2200" u="sng">
                <a:solidFill>
                  <a:schemeClr val="hlink"/>
                </a:solidFill>
                <a:hlinkClick r:id="rId5"/>
              </a:rPr>
              <a:t>https://github.com/raviqqe/melior</a:t>
            </a:r>
            <a:r>
              <a:rPr lang="en-US" sz="2200"/>
              <a:t> </a:t>
            </a:r>
            <a:endParaRPr sz="22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2600"/>
              <a:t>others…</a:t>
            </a:r>
            <a:endParaRPr sz="2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/>
              <a:t>LLVM is written in C++. Why not C++? Why libraries usually choose C for interoperability?</a:t>
            </a:r>
            <a:endParaRPr sz="26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70158642d6_0_141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 for interoperability</a:t>
            </a:r>
            <a:endParaRPr/>
          </a:p>
        </p:txBody>
      </p:sp>
      <p:sp>
        <p:nvSpPr>
          <p:cNvPr id="484" name="Google Shape;484;g270158642d6_0_141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Why C over C++?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Mangled names in C++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OOP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Templates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Memory model differences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Pointers and references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Different allocation techniques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 is more common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cbe5b11666_0_12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Today</a:t>
            </a:r>
            <a:endParaRPr/>
          </a:p>
        </p:txBody>
      </p:sp>
      <p:sp>
        <p:nvSpPr>
          <p:cNvPr id="122" name="Google Shape;122;g2cbe5b11666_0_12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Available transformations and optimizations overview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Custom dialects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Writing a pass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MLIR connections with other languages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Debugging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d25b4b9e83_0_47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MLIR Python bindings</a:t>
            </a:r>
            <a:endParaRPr/>
          </a:p>
        </p:txBody>
      </p:sp>
      <p:pic>
        <p:nvPicPr>
          <p:cNvPr id="491" name="Google Shape;491;g2d25b4b9e83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29" y="1524000"/>
            <a:ext cx="5256099" cy="407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g2d25b4b9e83_0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100" y="1709383"/>
            <a:ext cx="6238576" cy="3439224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g2d25b4b9e83_0_47"/>
          <p:cNvSpPr txBox="1"/>
          <p:nvPr/>
        </p:nvSpPr>
        <p:spPr>
          <a:xfrm>
            <a:off x="3679900" y="6326675"/>
            <a:ext cx="500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https://mlir.llvm.org/docs/Bindings/Python/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d25b4b9e83_0_37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MLIR Python bindings</a:t>
            </a:r>
            <a:endParaRPr/>
          </a:p>
        </p:txBody>
      </p:sp>
      <p:sp>
        <p:nvSpPr>
          <p:cNvPr id="500" name="Google Shape;500;g2d25b4b9e83_0_37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Projects who use: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mlir-aie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https://github.com/Xilinx/mlir-aie/blob/b8d512fa4368f5f9c77b76835323990e73cc099c/python/compiler/util.py#L414</a:t>
            </a:r>
            <a:r>
              <a:rPr lang="en-US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xDSL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https://github.com/ingomueller-net/xdsl/blob/e67c2e00351cb7073dfa91a7e0e8e6e65bc60632/src/xdsl/mlir_converter.py#L129</a:t>
            </a:r>
            <a:r>
              <a:rPr lang="en-US"/>
              <a:t> </a:t>
            </a:r>
            <a:endParaRPr sz="2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800"/>
              <a:t>Similar interface is exposed by languages that use MLIR (e.g. Triton)</a:t>
            </a:r>
            <a:endParaRPr sz="2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u="sng">
                <a:solidFill>
                  <a:schemeClr val="hlink"/>
                </a:solidFill>
                <a:hlinkClick r:id="rId5"/>
              </a:rPr>
              <a:t>https://github.com/microsoft/triton-shared/blob/e771c1e604c9c8883e50ed8f0e13c647156aa7c3/backend/compiler.py#L172</a:t>
            </a:r>
            <a:r>
              <a:rPr lang="en-US" sz="2400"/>
              <a:t> 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and others…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d25b4b9e83_0_31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Content</a:t>
            </a:r>
            <a:endParaRPr/>
          </a:p>
        </p:txBody>
      </p:sp>
      <p:sp>
        <p:nvSpPr>
          <p:cNvPr id="507" name="Google Shape;507;g2d25b4b9e83_0_31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Available transformations and optimizations overview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Custom dialects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Writing a pass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MLIR connections with other languages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Debugging</a:t>
            </a:r>
            <a:endParaRPr b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70400c0d60_0_96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MLIR debugging</a:t>
            </a:r>
            <a:endParaRPr/>
          </a:p>
        </p:txBody>
      </p:sp>
      <p:sp>
        <p:nvSpPr>
          <p:cNvPr id="514" name="Google Shape;514;g270400c0d60_0_96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Debug sequence of passes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-mlir-print-ir-after-failure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-mlir-print-ir-before-all / -mlir-print-ir-after-all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Disable multithreading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-mlir-disable-threading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Print generic ops to </a:t>
            </a:r>
            <a:r>
              <a:rPr lang="en-US"/>
              <a:t>pinpoint</a:t>
            </a:r>
            <a:r>
              <a:rPr lang="en-US"/>
              <a:t> error in </a:t>
            </a:r>
            <a:r>
              <a:rPr lang="en-US"/>
              <a:t>operation arguments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-mlir-print-op-generic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tools to find culprit operations in IR (e.g. mlir-reduce)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/>
              <a:t>Reduce buggy IR to minimal one where the issue is still reproducible</a:t>
            </a:r>
            <a:endParaRPr sz="24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https://mlir.llvm.org/docs/Tools/mlir-reduce/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other useful tips can be found here: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https://mlir.llvm.org/getting_started/Debugging/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70400c0d60_0_81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Core materials on MLIR</a:t>
            </a:r>
            <a:endParaRPr/>
          </a:p>
        </p:txBody>
      </p:sp>
      <p:sp>
        <p:nvSpPr>
          <p:cNvPr id="521" name="Google Shape;521;g270400c0d60_0_81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Official MLIR documentation: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https://mlir.llvm.org/</a:t>
            </a: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d25b4b9e83_0_130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Calibri"/>
              <a:buNone/>
            </a:pPr>
            <a:r>
              <a:rPr lang="en-US"/>
              <a:t>Lab assignment #4</a:t>
            </a:r>
            <a:endParaRPr/>
          </a:p>
        </p:txBody>
      </p:sp>
      <p:sp>
        <p:nvSpPr>
          <p:cNvPr id="527" name="Google Shape;527;g2d25b4b9e83_0_130"/>
          <p:cNvSpPr txBox="1"/>
          <p:nvPr>
            <p:ph idx="1" type="body"/>
          </p:nvPr>
        </p:nvSpPr>
        <p:spPr>
          <a:xfrm>
            <a:off x="571375" y="1673450"/>
            <a:ext cx="11010900" cy="50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Write a pass in MLIR infrastructure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Deadline: May, 21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Where to seek help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https://mlir.llvm.org/docs/PassManagement/</a:t>
            </a:r>
            <a:r>
              <a:rPr lang="en-US"/>
              <a:t>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Contact teachers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70158642d6_0_585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Next time</a:t>
            </a:r>
            <a:endParaRPr/>
          </a:p>
        </p:txBody>
      </p:sp>
      <p:sp>
        <p:nvSpPr>
          <p:cNvPr id="534" name="Google Shape;534;g270158642d6_0_585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Python internals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AST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bytecode (IR)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Interpreter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JIT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…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70158642d6_0_591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</a:t>
            </a:r>
            <a:endParaRPr/>
          </a:p>
        </p:txBody>
      </p:sp>
      <p:sp>
        <p:nvSpPr>
          <p:cNvPr id="541" name="Google Shape;541;g270158642d6_0_591"/>
          <p:cNvSpPr txBox="1"/>
          <p:nvPr/>
        </p:nvSpPr>
        <p:spPr>
          <a:xfrm>
            <a:off x="571375" y="1673451"/>
            <a:ext cx="11010900" cy="29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https://forms.gle/1W5MqDQNfpvq35sUA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Submission time: </a:t>
            </a:r>
            <a:r>
              <a:rPr b="1"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 minutes</a:t>
            </a: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g270158642d6_0_591"/>
          <p:cNvSpPr txBox="1"/>
          <p:nvPr/>
        </p:nvSpPr>
        <p:spPr>
          <a:xfrm>
            <a:off x="8510750" y="6397900"/>
            <a:ext cx="335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25252"/>
                </a:solidFill>
              </a:rPr>
              <a:t>Backup: </a:t>
            </a:r>
            <a:r>
              <a:rPr lang="en-US" sz="2000" u="sng">
                <a:solidFill>
                  <a:srgbClr val="0068B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me@gooddoog.ru</a:t>
            </a:r>
            <a:r>
              <a:rPr lang="en-US" sz="2000">
                <a:solidFill>
                  <a:srgbClr val="525252"/>
                </a:solidFill>
              </a:rPr>
              <a:t> </a:t>
            </a:r>
            <a:endParaRPr sz="2000">
              <a:solidFill>
                <a:srgbClr val="525252"/>
              </a:solidFill>
            </a:endParaRPr>
          </a:p>
        </p:txBody>
      </p:sp>
      <p:pic>
        <p:nvPicPr>
          <p:cNvPr id="543" name="Google Shape;543;g270158642d6_0_5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6925" y="718375"/>
            <a:ext cx="2656450" cy="262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g270158642d6_0_5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1775" y="2838498"/>
            <a:ext cx="8215150" cy="3093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4e787fa399_0_30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</a:t>
            </a:r>
            <a:endParaRPr/>
          </a:p>
        </p:txBody>
      </p:sp>
      <p:sp>
        <p:nvSpPr>
          <p:cNvPr id="551" name="Google Shape;551;g34e787fa399_0_30"/>
          <p:cNvSpPr txBox="1"/>
          <p:nvPr/>
        </p:nvSpPr>
        <p:spPr>
          <a:xfrm>
            <a:off x="571375" y="1673451"/>
            <a:ext cx="11010900" cy="29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https://forms.gle/HbN5qJU1sViVkSSP6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Submission time: </a:t>
            </a:r>
            <a:r>
              <a:rPr b="1"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 minutes</a:t>
            </a: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g34e787fa399_0_30"/>
          <p:cNvSpPr txBox="1"/>
          <p:nvPr/>
        </p:nvSpPr>
        <p:spPr>
          <a:xfrm>
            <a:off x="8510750" y="6397900"/>
            <a:ext cx="335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25252"/>
                </a:solidFill>
              </a:rPr>
              <a:t>Backup: </a:t>
            </a:r>
            <a:r>
              <a:rPr lang="en-US" sz="2000" u="sng">
                <a:solidFill>
                  <a:srgbClr val="0068B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me@gooddoog.ru</a:t>
            </a:r>
            <a:r>
              <a:rPr lang="en-US" sz="2000">
                <a:solidFill>
                  <a:srgbClr val="525252"/>
                </a:solidFill>
              </a:rPr>
              <a:t> </a:t>
            </a:r>
            <a:endParaRPr sz="2000">
              <a:solidFill>
                <a:srgbClr val="525252"/>
              </a:solidFill>
            </a:endParaRPr>
          </a:p>
        </p:txBody>
      </p:sp>
      <p:pic>
        <p:nvPicPr>
          <p:cNvPr id="553" name="Google Shape;553;g34e787fa399_0_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45776" y="1038525"/>
            <a:ext cx="2269375" cy="225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g34e787fa399_0_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600" y="2805150"/>
            <a:ext cx="8011775" cy="365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3"/>
          <p:cNvSpPr txBox="1"/>
          <p:nvPr>
            <p:ph type="title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Calibri"/>
              <a:buNone/>
            </a:pPr>
            <a:r>
              <a:rPr lang="en-US"/>
              <a:t>Extra materials</a:t>
            </a:r>
            <a:endParaRPr/>
          </a:p>
        </p:txBody>
      </p:sp>
      <p:sp>
        <p:nvSpPr>
          <p:cNvPr id="560" name="Google Shape;560;p13"/>
          <p:cNvSpPr txBox="1"/>
          <p:nvPr>
            <p:ph idx="1" type="body"/>
          </p:nvPr>
        </p:nvSpPr>
        <p:spPr>
          <a:xfrm>
            <a:off x="571500" y="1673402"/>
            <a:ext cx="10837852" cy="45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How to build a compiler with LLVM and MLIR: </a:t>
            </a:r>
            <a:r>
              <a:rPr lang="en-US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https://www.youtube.com/playlist?list=PLlONLmJCfHTo9WYfsoQvwjsa5ZB6hjOG5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•"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2019 EuroLLVM Developers’ Meeting: T. Shpeisman &amp; C. Lattner “MLIR: Multi-Level Intermediate Representation for Compiler Infrastructure” </a:t>
            </a:r>
            <a:r>
              <a:rPr lang="en-US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https://www.youtube.com/watch?v=qzljG6DKgic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•"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2023 LLVM Dev Mtg - MLIR Is Not an ML Compiler, and Other Common Misconceptions: </a:t>
            </a:r>
            <a:r>
              <a:rPr lang="en-US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https://www.youtube.com/watch?v=lXAp6ZAWyBY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•"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MLIR CodeGen Dialects for Machine Learning Compilers: </a:t>
            </a:r>
            <a:r>
              <a:rPr lang="en-US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https://www.lei.chat/posts/mlir-codegen-dialects-for-machine-learning-compilers/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•"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MLIR: Scaling Compiler Infrastructure for Domain Specific Computation: </a:t>
            </a:r>
            <a:r>
              <a:rPr lang="en-US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https://rcs.uwaterloo.ca/~ali/cs842-s23/papers/mlir.pdf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•"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MLIR: A Compiler Infrastructure for the End of Moore’s Law: </a:t>
            </a:r>
            <a:r>
              <a:rPr lang="en-US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https://arxiv.org/pdf/2002.11054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•"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Triton: An Intermediate Language and Compiler for Tiled Neural Network Computations: </a:t>
            </a:r>
            <a:r>
              <a:rPr lang="en-US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9"/>
              </a:rPr>
              <a:t>https://www.eecs.harvard.edu/~htk/publication/2019-mapl-tillet-kung-cox.pdf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cbe5b11666_0_18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mlir-translate</a:t>
            </a:r>
            <a:endParaRPr/>
          </a:p>
        </p:txBody>
      </p:sp>
      <p:sp>
        <p:nvSpPr>
          <p:cNvPr id="129" name="Google Shape;129;g2cbe5b11666_0_18"/>
          <p:cNvSpPr txBox="1"/>
          <p:nvPr>
            <p:ph idx="1" type="body"/>
          </p:nvPr>
        </p:nvSpPr>
        <p:spPr>
          <a:xfrm>
            <a:off x="571375" y="1673450"/>
            <a:ext cx="11010900" cy="4948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Translate MLIR to…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LLVM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SPIR-V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C++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Input: MLIR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Output: target representation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List of targets: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https://github.com/llvm/llvm-project/tree/main/mlir/lib/Target</a:t>
            </a:r>
            <a:r>
              <a:rPr lang="en-US"/>
              <a:t> </a:t>
            </a:r>
            <a:endParaRPr/>
          </a:p>
        </p:txBody>
      </p:sp>
      <p:pic>
        <p:nvPicPr>
          <p:cNvPr id="130" name="Google Shape;130;g2cbe5b11666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5047" y="68875"/>
            <a:ext cx="7126953" cy="494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2cbe5b11666_0_18"/>
          <p:cNvSpPr/>
          <p:nvPr/>
        </p:nvSpPr>
        <p:spPr>
          <a:xfrm>
            <a:off x="5106600" y="3296175"/>
            <a:ext cx="4132500" cy="737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cbe5b11666_0_30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mlir-opt</a:t>
            </a:r>
            <a:endParaRPr/>
          </a:p>
        </p:txBody>
      </p:sp>
      <p:sp>
        <p:nvSpPr>
          <p:cNvPr id="138" name="Google Shape;138;g2cbe5b11666_0_30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R</a:t>
            </a:r>
            <a:r>
              <a:rPr lang="en-US"/>
              <a:t>esponsible for optimizing MLIR code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Allows to run passes on MLIR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Input: MLIR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Output: MLIR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H</a:t>
            </a:r>
            <a:r>
              <a:rPr lang="en-US"/>
              <a:t>elp: </a:t>
            </a:r>
            <a:endParaRPr/>
          </a:p>
        </p:txBody>
      </p:sp>
      <p:grpSp>
        <p:nvGrpSpPr>
          <p:cNvPr id="139" name="Google Shape;139;g2cbe5b11666_0_30"/>
          <p:cNvGrpSpPr/>
          <p:nvPr/>
        </p:nvGrpSpPr>
        <p:grpSpPr>
          <a:xfrm>
            <a:off x="1754000" y="4760338"/>
            <a:ext cx="5188500" cy="445275"/>
            <a:chOff x="289925" y="5611838"/>
            <a:chExt cx="5188500" cy="445275"/>
          </a:xfrm>
        </p:grpSpPr>
        <p:sp>
          <p:nvSpPr>
            <p:cNvPr id="140" name="Google Shape;140;g2cbe5b11666_0_30"/>
            <p:cNvSpPr/>
            <p:nvPr/>
          </p:nvSpPr>
          <p:spPr>
            <a:xfrm>
              <a:off x="289925" y="5611850"/>
              <a:ext cx="5188500" cy="445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</a:endParaRPr>
            </a:p>
          </p:txBody>
        </p:sp>
        <p:pic>
          <p:nvPicPr>
            <p:cNvPr id="141" name="Google Shape;141;g2cbe5b11666_0_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9925" y="5611838"/>
              <a:ext cx="445275" cy="445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" name="Google Shape;142;g2cbe5b11666_0_30"/>
            <p:cNvSpPr/>
            <p:nvPr/>
          </p:nvSpPr>
          <p:spPr>
            <a:xfrm>
              <a:off x="777375" y="5611850"/>
              <a:ext cx="4701000" cy="445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u="sng">
                  <a:solidFill>
                    <a:schemeClr val="hlink"/>
                  </a:solidFill>
                  <a:hlinkClick r:id="rId4"/>
                </a:rPr>
                <a:t>https://godbolt.org/z/x5zjxbq4T</a:t>
              </a:r>
              <a:r>
                <a:rPr lang="en-US" sz="2400"/>
                <a:t> </a:t>
              </a:r>
              <a:endParaRPr sz="240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d25b4b9e83_0_6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mlir-opt + mlir-translate</a:t>
            </a:r>
            <a:endParaRPr/>
          </a:p>
        </p:txBody>
      </p:sp>
      <p:sp>
        <p:nvSpPr>
          <p:cNvPr id="149" name="Google Shape;149;g2d25b4b9e83_0_6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Example: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Translate the following code to LLVM IR</a:t>
            </a:r>
            <a:endParaRPr/>
          </a:p>
        </p:txBody>
      </p:sp>
      <p:sp>
        <p:nvSpPr>
          <p:cNvPr id="150" name="Google Shape;150;g2d25b4b9e83_0_6"/>
          <p:cNvSpPr txBox="1"/>
          <p:nvPr/>
        </p:nvSpPr>
        <p:spPr>
          <a:xfrm>
            <a:off x="9121025" y="35421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g2d25b4b9e83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924" y="2656597"/>
            <a:ext cx="7152398" cy="233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2d25b4b9e83_0_6"/>
          <p:cNvSpPr txBox="1"/>
          <p:nvPr/>
        </p:nvSpPr>
        <p:spPr>
          <a:xfrm>
            <a:off x="993775" y="5234525"/>
            <a:ext cx="8530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convert to LLVM dialect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translate MLIR with LLVM dialect to LLVM IR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3" name="Google Shape;153;g2d25b4b9e83_0_6"/>
          <p:cNvGrpSpPr/>
          <p:nvPr/>
        </p:nvGrpSpPr>
        <p:grpSpPr>
          <a:xfrm>
            <a:off x="6640300" y="989138"/>
            <a:ext cx="5188500" cy="445275"/>
            <a:chOff x="289925" y="5611838"/>
            <a:chExt cx="5188500" cy="445275"/>
          </a:xfrm>
        </p:grpSpPr>
        <p:sp>
          <p:nvSpPr>
            <p:cNvPr id="154" name="Google Shape;154;g2d25b4b9e83_0_6"/>
            <p:cNvSpPr/>
            <p:nvPr/>
          </p:nvSpPr>
          <p:spPr>
            <a:xfrm>
              <a:off x="289925" y="5611850"/>
              <a:ext cx="5188500" cy="445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</a:endParaRPr>
            </a:p>
          </p:txBody>
        </p:sp>
        <p:pic>
          <p:nvPicPr>
            <p:cNvPr id="155" name="Google Shape;155;g2d25b4b9e83_0_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9925" y="5611838"/>
              <a:ext cx="445275" cy="445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" name="Google Shape;156;g2d25b4b9e83_0_6"/>
            <p:cNvSpPr/>
            <p:nvPr/>
          </p:nvSpPr>
          <p:spPr>
            <a:xfrm>
              <a:off x="777375" y="5611850"/>
              <a:ext cx="4701000" cy="445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u="sng">
                  <a:solidFill>
                    <a:schemeClr val="hlink"/>
                  </a:solidFill>
                  <a:hlinkClick r:id="rId5"/>
                </a:rPr>
                <a:t>https://godbolt.org/z/75a8xTrGx</a:t>
              </a:r>
              <a:r>
                <a:rPr lang="en-US" sz="2400"/>
                <a:t> </a:t>
              </a:r>
              <a:endParaRPr sz="2400"/>
            </a:p>
          </p:txBody>
        </p:sp>
      </p:grpSp>
      <p:grpSp>
        <p:nvGrpSpPr>
          <p:cNvPr id="157" name="Google Shape;157;g2d25b4b9e83_0_6"/>
          <p:cNvGrpSpPr/>
          <p:nvPr/>
        </p:nvGrpSpPr>
        <p:grpSpPr>
          <a:xfrm>
            <a:off x="6640300" y="2042675"/>
            <a:ext cx="5188500" cy="445275"/>
            <a:chOff x="289925" y="5611838"/>
            <a:chExt cx="5188500" cy="445275"/>
          </a:xfrm>
        </p:grpSpPr>
        <p:sp>
          <p:nvSpPr>
            <p:cNvPr id="158" name="Google Shape;158;g2d25b4b9e83_0_6"/>
            <p:cNvSpPr/>
            <p:nvPr/>
          </p:nvSpPr>
          <p:spPr>
            <a:xfrm>
              <a:off x="289925" y="5611850"/>
              <a:ext cx="5188500" cy="445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</a:endParaRPr>
            </a:p>
          </p:txBody>
        </p:sp>
        <p:pic>
          <p:nvPicPr>
            <p:cNvPr id="159" name="Google Shape;159;g2d25b4b9e83_0_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9925" y="5611838"/>
              <a:ext cx="445275" cy="445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" name="Google Shape;160;g2d25b4b9e83_0_6"/>
            <p:cNvSpPr/>
            <p:nvPr/>
          </p:nvSpPr>
          <p:spPr>
            <a:xfrm>
              <a:off x="777375" y="5611850"/>
              <a:ext cx="4701000" cy="445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u="sng">
                  <a:solidFill>
                    <a:schemeClr val="hlink"/>
                  </a:solidFill>
                  <a:hlinkClick r:id="rId6"/>
                </a:rPr>
                <a:t>https://godbolt.org/z/z9s9q1x1P</a:t>
              </a:r>
              <a:r>
                <a:rPr lang="en-US" sz="2400"/>
                <a:t> </a:t>
              </a:r>
              <a:endParaRPr sz="2400"/>
            </a:p>
          </p:txBody>
        </p:sp>
      </p:grpSp>
      <p:sp>
        <p:nvSpPr>
          <p:cNvPr id="161" name="Google Shape;161;g2d25b4b9e83_0_6"/>
          <p:cNvSpPr txBox="1"/>
          <p:nvPr/>
        </p:nvSpPr>
        <p:spPr>
          <a:xfrm>
            <a:off x="6640300" y="372850"/>
            <a:ext cx="493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g2d25b4b9e83_0_6"/>
          <p:cNvSpPr txBox="1"/>
          <p:nvPr/>
        </p:nvSpPr>
        <p:spPr>
          <a:xfrm>
            <a:off x="6640300" y="1435100"/>
            <a:ext cx="493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translate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70158642d6_0_567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270158642d6_0_567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g270158642d6_0_5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7" y="-76200"/>
            <a:ext cx="1218142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270158642d6_0_567"/>
          <p:cNvSpPr txBox="1"/>
          <p:nvPr/>
        </p:nvSpPr>
        <p:spPr>
          <a:xfrm>
            <a:off x="-19175" y="6457800"/>
            <a:ext cx="1219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https://llvm.org/devmtg/2023-10/slides/techtalks/Zinenko-MLIRisNotAnMLCompiler.pdf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70158642d6_0_117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Content</a:t>
            </a:r>
            <a:endParaRPr/>
          </a:p>
        </p:txBody>
      </p:sp>
      <p:sp>
        <p:nvSpPr>
          <p:cNvPr id="178" name="Google Shape;178;g270158642d6_0_117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Available transformations and optimizations overview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Custom dialects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Writing a pass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MLIR connections with other languages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Debugging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2022-04-12T07:39:01Z</dcterms:created>
  <dc:creator>Александр Баташев</dc:creator>
</cp:coreProperties>
</file>